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vml" ContentType="application/vnd.openxmlformats-officedocument.vmlDrawing"/>
  <Default Extension="doc" ContentType="application/msword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73" r:id="rId17"/>
    <p:sldId id="274" r:id="rId18"/>
    <p:sldId id="275" r:id="rId19"/>
    <p:sldId id="276" r:id="rId20"/>
    <p:sldId id="277" r:id="rId21"/>
    <p:sldId id="278" r:id="rId22"/>
    <p:sldId id="279" r:id="rId23"/>
    <p:sldId id="280" r:id="rId24"/>
    <p:sldId id="281" r:id="rId25"/>
    <p:sldId id="282" r:id="rId26"/>
    <p:sldId id="283" r:id="rId27"/>
    <p:sldId id="284" r:id="rId28"/>
    <p:sldId id="285" r:id="rId29"/>
    <p:sldId id="286" r:id="rId30"/>
    <p:sldId id="287" r:id="rId31"/>
    <p:sldId id="288" r:id="rId3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52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CE4DDD-56B8-4FB8-AA42-B9C0771F8269}" type="datetimeFigureOut">
              <a:rPr lang="ru-RU" smtClean="0"/>
              <a:pPr/>
              <a:t>07.06.2018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CB8A4-69B4-43E4-AE00-9EF49522817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CE4DDD-56B8-4FB8-AA42-B9C0771F8269}" type="datetimeFigureOut">
              <a:rPr lang="ru-RU" smtClean="0"/>
              <a:pPr/>
              <a:t>07.06.2018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CB8A4-69B4-43E4-AE00-9EF49522817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CE4DDD-56B8-4FB8-AA42-B9C0771F8269}" type="datetimeFigureOut">
              <a:rPr lang="ru-RU" smtClean="0"/>
              <a:pPr/>
              <a:t>07.06.2018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CB8A4-69B4-43E4-AE00-9EF49522817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CE4DDD-56B8-4FB8-AA42-B9C0771F8269}" type="datetimeFigureOut">
              <a:rPr lang="ru-RU" smtClean="0"/>
              <a:pPr/>
              <a:t>07.06.2018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CB8A4-69B4-43E4-AE00-9EF49522817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CE4DDD-56B8-4FB8-AA42-B9C0771F8269}" type="datetimeFigureOut">
              <a:rPr lang="ru-RU" smtClean="0"/>
              <a:pPr/>
              <a:t>07.06.2018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CB8A4-69B4-43E4-AE00-9EF49522817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CE4DDD-56B8-4FB8-AA42-B9C0771F8269}" type="datetimeFigureOut">
              <a:rPr lang="ru-RU" smtClean="0"/>
              <a:pPr/>
              <a:t>07.06.2018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CB8A4-69B4-43E4-AE00-9EF49522817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CE4DDD-56B8-4FB8-AA42-B9C0771F8269}" type="datetimeFigureOut">
              <a:rPr lang="ru-RU" smtClean="0"/>
              <a:pPr/>
              <a:t>07.06.2018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CB8A4-69B4-43E4-AE00-9EF49522817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CE4DDD-56B8-4FB8-AA42-B9C0771F8269}" type="datetimeFigureOut">
              <a:rPr lang="ru-RU" smtClean="0"/>
              <a:pPr/>
              <a:t>07.06.2018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CB8A4-69B4-43E4-AE00-9EF49522817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CE4DDD-56B8-4FB8-AA42-B9C0771F8269}" type="datetimeFigureOut">
              <a:rPr lang="ru-RU" smtClean="0"/>
              <a:pPr/>
              <a:t>07.06.2018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CB8A4-69B4-43E4-AE00-9EF49522817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CE4DDD-56B8-4FB8-AA42-B9C0771F8269}" type="datetimeFigureOut">
              <a:rPr lang="ru-RU" smtClean="0"/>
              <a:pPr/>
              <a:t>07.06.2018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CB8A4-69B4-43E4-AE00-9EF49522817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CE4DDD-56B8-4FB8-AA42-B9C0771F8269}" type="datetimeFigureOut">
              <a:rPr lang="ru-RU" smtClean="0"/>
              <a:pPr/>
              <a:t>07.06.2018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CB8A4-69B4-43E4-AE00-9EF49522817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7CE4DDD-56B8-4FB8-AA42-B9C0771F8269}" type="datetimeFigureOut">
              <a:rPr lang="ru-RU" smtClean="0"/>
              <a:pPr/>
              <a:t>07.06.2018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7CB8A4-69B4-43E4-AE00-9EF49522817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3.doc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4.doc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9.jpe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1.doc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2.doc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571481"/>
            <a:ext cx="7772400" cy="1643073"/>
          </a:xfrm>
        </p:spPr>
        <p:txBody>
          <a:bodyPr/>
          <a:lstStyle/>
          <a:p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Рабочее время</a:t>
            </a:r>
            <a:endParaRPr lang="ru-RU" b="1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.</a:t>
            </a:r>
          </a:p>
          <a:p>
            <a:endParaRPr lang="ru-RU" dirty="0"/>
          </a:p>
        </p:txBody>
      </p:sp>
      <p:pic>
        <p:nvPicPr>
          <p:cNvPr id="13313" name="Picture 1" descr="H:\Кадр.делопроизводство\jobs4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52625" y="2500306"/>
            <a:ext cx="5238750" cy="3786214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5357818" y="214290"/>
            <a:ext cx="357190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500" b="1" dirty="0" smtClean="0">
                <a:latin typeface="+mj-lt"/>
              </a:rPr>
              <a:t>Преподаватель Выдрина Е.Ю.</a:t>
            </a:r>
            <a:endParaRPr lang="ru-RU" sz="1500" b="1" dirty="0">
              <a:latin typeface="+mj-lt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725602"/>
          </a:xfrm>
        </p:spPr>
        <p:txBody>
          <a:bodyPr>
            <a:normAutofit fontScale="90000"/>
          </a:bodyPr>
          <a:lstStyle/>
          <a:p>
            <a:r>
              <a:rPr lang="ru-RU" sz="2800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Приказ (распоряжение) о привлечении работника к сверхурочной работе, работе в выходные или нерабочие праздничные дни должен быть надлежащим образом оформлен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1785926"/>
            <a:ext cx="4357718" cy="4714908"/>
          </a:xfrm>
        </p:spPr>
        <p:txBody>
          <a:bodyPr>
            <a:normAutofit fontScale="47500" lnSpcReduction="20000"/>
          </a:bodyPr>
          <a:lstStyle/>
          <a:p>
            <a:pPr>
              <a:buNone/>
            </a:pPr>
            <a:r>
              <a:rPr lang="ru-RU" sz="3600" dirty="0" smtClean="0"/>
              <a:t>1. В </a:t>
            </a:r>
            <a:r>
              <a:rPr lang="ru-RU" sz="3600" i="1" dirty="0"/>
              <a:t>приказе (распоряжении), </a:t>
            </a:r>
            <a:r>
              <a:rPr lang="ru-RU" sz="3600" dirty="0"/>
              <a:t>изданном на основании документа, </a:t>
            </a:r>
            <a:r>
              <a:rPr lang="ru-RU" sz="3600" dirty="0" smtClean="0"/>
              <a:t>подтверждающего </a:t>
            </a:r>
            <a:r>
              <a:rPr lang="ru-RU" sz="3600" dirty="0"/>
              <a:t>необходимость привлечения работника к сверхурочной работе, работе в выходные или нерабочие праздничные дни, и составленном в произвольной текстовой форме, должно быть указано:</a:t>
            </a:r>
          </a:p>
          <a:p>
            <a:pPr lvl="0"/>
            <a:r>
              <a:rPr lang="ru-RU" sz="3600" dirty="0"/>
              <a:t>обстоятельства, в связи с которыми работники привлекаются к </a:t>
            </a:r>
            <a:r>
              <a:rPr lang="ru-RU" sz="3600" dirty="0" smtClean="0"/>
              <a:t>сверхурочной </a:t>
            </a:r>
            <a:r>
              <a:rPr lang="ru-RU" sz="3600" dirty="0"/>
              <a:t>работе, работе в выходные и нерабочие праздничные дни;</a:t>
            </a:r>
          </a:p>
          <a:p>
            <a:pPr lvl="0"/>
            <a:r>
              <a:rPr lang="ru-RU" sz="3600" dirty="0"/>
              <a:t>перечень привлекаемых работников, продолжительность работ, порядок оплаты и т.д</a:t>
            </a:r>
            <a:r>
              <a:rPr lang="ru-RU" sz="3600" dirty="0" smtClean="0"/>
              <a:t>.</a:t>
            </a:r>
          </a:p>
          <a:p>
            <a:pPr>
              <a:buNone/>
            </a:pPr>
            <a:r>
              <a:rPr lang="ru-RU" sz="3600" dirty="0" smtClean="0"/>
              <a:t>2. </a:t>
            </a:r>
            <a:r>
              <a:rPr lang="ru-RU" sz="3600" dirty="0"/>
              <a:t>Ознакомить работника с приказом (</a:t>
            </a:r>
            <a:r>
              <a:rPr lang="ru-RU" sz="3600" dirty="0" smtClean="0"/>
              <a:t>распоряжением)  о </a:t>
            </a:r>
            <a:r>
              <a:rPr lang="ru-RU" sz="3600" dirty="0"/>
              <a:t>привлечении к сверхурочной работе, работе в </a:t>
            </a:r>
            <a:r>
              <a:rPr lang="ru-RU" sz="3600" dirty="0" smtClean="0"/>
              <a:t>выходные   или </a:t>
            </a:r>
            <a:r>
              <a:rPr lang="ru-RU" sz="3600" dirty="0"/>
              <a:t>нерабочие праздничные дни под роспись</a:t>
            </a:r>
          </a:p>
          <a:p>
            <a:pPr lvl="0">
              <a:buNone/>
            </a:pPr>
            <a:endParaRPr lang="ru-RU" dirty="0"/>
          </a:p>
          <a:p>
            <a:pPr>
              <a:buNone/>
            </a:pPr>
            <a:endParaRPr lang="ru-RU" dirty="0"/>
          </a:p>
        </p:txBody>
      </p:sp>
      <p:graphicFrame>
        <p:nvGraphicFramePr>
          <p:cNvPr id="18434" name="Object 2"/>
          <p:cNvGraphicFramePr>
            <a:graphicFrameLocks noChangeAspect="1"/>
          </p:cNvGraphicFramePr>
          <p:nvPr/>
        </p:nvGraphicFramePr>
        <p:xfrm>
          <a:off x="4929190" y="1643050"/>
          <a:ext cx="4000528" cy="5214950"/>
        </p:xfrm>
        <a:graphic>
          <a:graphicData uri="http://schemas.openxmlformats.org/presentationml/2006/ole">
            <p:oleObj spid="_x0000_s3074" name="Document" r:id="rId3" imgW="5193792" imgH="7583654" progId="Word.Document.8">
              <p:embed/>
            </p:oleObj>
          </a:graphicData>
        </a:graphic>
      </p:graphicFrame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011222"/>
          </a:xfrm>
        </p:spPr>
        <p:txBody>
          <a:bodyPr>
            <a:noAutofit/>
          </a:bodyPr>
          <a:lstStyle/>
          <a:p>
            <a:r>
              <a:rPr lang="ru-RU" sz="3000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Должно быть учтено мнение </a:t>
            </a:r>
            <a:r>
              <a:rPr lang="ru-RU" sz="30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30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0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соответствующего </a:t>
            </a:r>
            <a:r>
              <a:rPr lang="ru-RU" sz="3000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органа</a:t>
            </a:r>
            <a:r>
              <a:rPr lang="ru-RU" sz="3000" dirty="0"/>
              <a:t/>
            </a:r>
            <a:br>
              <a:rPr lang="ru-RU" sz="3000" dirty="0"/>
            </a:br>
            <a:endParaRPr lang="ru-RU" sz="30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357298"/>
            <a:ext cx="8229600" cy="4768865"/>
          </a:xfrm>
        </p:spPr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ru-RU" dirty="0"/>
              <a:t>В ряде случаев при привлечении работников к сверхурочной работе, работе в выходные и нерабочие праздничные дни работодатель обязан учесть мнение выборного органа первичной профсоюзной организации. Для этого в выборный орган первичной профсоюзной организации работодатель обязан направить проект соответствующего </a:t>
            </a:r>
            <a:r>
              <a:rPr lang="ru-RU" i="1" dirty="0"/>
              <a:t>приказа </a:t>
            </a:r>
            <a:r>
              <a:rPr lang="ru-RU" dirty="0"/>
              <a:t>и документы, являющиеся основанием для принятия такого решения.</a:t>
            </a:r>
          </a:p>
          <a:p>
            <a:pPr>
              <a:buNone/>
            </a:pPr>
            <a:r>
              <a:rPr lang="ru-RU" dirty="0"/>
              <a:t>Порядок учета мнения выборного органа первичной профсоюзной </a:t>
            </a:r>
            <a:r>
              <a:rPr lang="ru-RU" dirty="0" smtClean="0"/>
              <a:t>организации </a:t>
            </a:r>
            <a:r>
              <a:rPr lang="ru-RU" dirty="0"/>
              <a:t>в случае привлечения работников к сверхурочной работе, работе в выходные и нерабочие праздничные дни целесообразно определить в </a:t>
            </a:r>
            <a:r>
              <a:rPr lang="ru-RU" dirty="0" smtClean="0"/>
              <a:t>коллективном </a:t>
            </a:r>
            <a:r>
              <a:rPr lang="ru-RU" dirty="0"/>
              <a:t>договоре, локальном нормативном акте работодателя.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1011222"/>
          </a:xfrm>
        </p:spPr>
        <p:txBody>
          <a:bodyPr>
            <a:normAutofit/>
          </a:bodyPr>
          <a:lstStyle/>
          <a:p>
            <a:r>
              <a:rPr lang="ru-RU" sz="34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Сокращенное рабочее время ст. 92 ТК РФ</a:t>
            </a:r>
            <a:endParaRPr lang="ru-RU" sz="3400" b="1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928670"/>
            <a:ext cx="8229600" cy="5786478"/>
          </a:xfrm>
        </p:spPr>
        <p:txBody>
          <a:bodyPr>
            <a:normAutofit fontScale="55000" lnSpcReduction="20000"/>
          </a:bodyPr>
          <a:lstStyle/>
          <a:p>
            <a:pPr>
              <a:buNone/>
            </a:pPr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Сокращенная продолжительность рабочего времени устанавливается: </a:t>
            </a:r>
            <a:endParaRPr lang="ru-RU" dirty="0" smtClean="0">
              <a:solidFill>
                <a:schemeClr val="accent1">
                  <a:lumMod val="75000"/>
                </a:schemeClr>
              </a:solidFill>
            </a:endParaRPr>
          </a:p>
          <a:p>
            <a:pPr>
              <a:buFontTx/>
              <a:buChar char="-"/>
            </a:pPr>
            <a:r>
              <a:rPr lang="ru-RU" dirty="0" smtClean="0"/>
              <a:t>для </a:t>
            </a:r>
            <a:r>
              <a:rPr lang="ru-RU" dirty="0"/>
              <a:t>работников в возрасте до 16 лет - не более 24 часов в неделю; </a:t>
            </a: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FontTx/>
              <a:buChar char="-"/>
            </a:pPr>
            <a:r>
              <a:rPr lang="ru-RU" dirty="0" smtClean="0"/>
              <a:t>для </a:t>
            </a:r>
            <a:r>
              <a:rPr lang="ru-RU" dirty="0"/>
              <a:t>работников в возрасте от 16 до 18 лет - не более 35 часов в </a:t>
            </a:r>
            <a:r>
              <a:rPr lang="ru-RU" dirty="0" smtClean="0"/>
              <a:t>неделю </a:t>
            </a:r>
          </a:p>
          <a:p>
            <a:pPr>
              <a:buNone/>
            </a:pPr>
            <a:r>
              <a:rPr lang="ru-RU" dirty="0" smtClean="0"/>
              <a:t>(</a:t>
            </a:r>
            <a:r>
              <a:rPr lang="ru-RU" dirty="0"/>
              <a:t>Продолжительность рабочего времени </a:t>
            </a:r>
            <a:r>
              <a:rPr lang="ru-RU" dirty="0" smtClean="0"/>
              <a:t>лиц в </a:t>
            </a:r>
            <a:r>
              <a:rPr lang="ru-RU" dirty="0"/>
              <a:t>возрасте до 18 лет, </a:t>
            </a:r>
            <a:r>
              <a:rPr lang="ru-RU" dirty="0" smtClean="0"/>
              <a:t>получающих общее образование или среднее профессиональное образование и совмещающих в течении учебного года получение образования с работой, </a:t>
            </a:r>
            <a:r>
              <a:rPr lang="ru-RU" dirty="0"/>
              <a:t>не может превышать половины </a:t>
            </a:r>
            <a:r>
              <a:rPr lang="ru-RU" dirty="0" smtClean="0"/>
              <a:t>норм;</a:t>
            </a:r>
          </a:p>
          <a:p>
            <a:pPr>
              <a:buNone/>
            </a:pPr>
            <a:endParaRPr lang="ru-RU" dirty="0"/>
          </a:p>
          <a:p>
            <a:pPr>
              <a:buFontTx/>
              <a:buChar char="-"/>
            </a:pPr>
            <a:r>
              <a:rPr lang="ru-RU" dirty="0" smtClean="0"/>
              <a:t>для </a:t>
            </a:r>
            <a:r>
              <a:rPr lang="ru-RU" dirty="0"/>
              <a:t>работников, являющихся инвалидами I или II группы, - не </a:t>
            </a:r>
            <a:r>
              <a:rPr lang="ru-RU" dirty="0" smtClean="0"/>
              <a:t>более  35 </a:t>
            </a:r>
            <a:r>
              <a:rPr lang="ru-RU" dirty="0"/>
              <a:t>часов в </a:t>
            </a:r>
            <a:r>
              <a:rPr lang="ru-RU" dirty="0" smtClean="0"/>
              <a:t>неделю </a:t>
            </a:r>
          </a:p>
          <a:p>
            <a:pPr>
              <a:buNone/>
            </a:pPr>
            <a:r>
              <a:rPr lang="ru-RU" dirty="0" smtClean="0"/>
              <a:t>(</a:t>
            </a:r>
            <a:r>
              <a:rPr lang="ru-RU" dirty="0"/>
              <a:t>согласно </a:t>
            </a:r>
            <a:r>
              <a:rPr lang="ru-RU" i="1" dirty="0"/>
              <a:t>ст. 23 Федерального закона от 24.11.95 № 181-ФЗ «О социальной защите инвалидов в Российской Федерации» </a:t>
            </a:r>
            <a:r>
              <a:rPr lang="ru-RU" dirty="0" smtClean="0"/>
              <a:t>устанавливается </a:t>
            </a:r>
            <a:r>
              <a:rPr lang="ru-RU" dirty="0"/>
              <a:t>сокращенная продолжительность рабочего времени с 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сохранением полной оплаты </a:t>
            </a:r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труда</a:t>
            </a:r>
            <a:r>
              <a:rPr lang="ru-RU" dirty="0" smtClean="0"/>
              <a:t>); </a:t>
            </a:r>
          </a:p>
          <a:p>
            <a:pPr>
              <a:buFontTx/>
              <a:buChar char="-"/>
            </a:pPr>
            <a:endParaRPr lang="ru-RU" dirty="0" smtClean="0"/>
          </a:p>
          <a:p>
            <a:pPr>
              <a:buFontTx/>
              <a:buChar char="-"/>
            </a:pPr>
            <a:r>
              <a:rPr lang="ru-RU" dirty="0" smtClean="0"/>
              <a:t>для </a:t>
            </a:r>
            <a:r>
              <a:rPr lang="ru-RU" dirty="0"/>
              <a:t>работников, </a:t>
            </a:r>
            <a:r>
              <a:rPr lang="ru-RU" dirty="0" smtClean="0"/>
              <a:t>условия труда на рабочих местах которых по результатам специальной оценки условий труда отнесены к вредным условиям труда 3 или 4 степени или опасным условия труда (см. ч</a:t>
            </a:r>
            <a:r>
              <a:rPr lang="ru-RU" dirty="0"/>
              <a:t>. </a:t>
            </a:r>
            <a:r>
              <a:rPr lang="ru-RU" dirty="0" smtClean="0"/>
              <a:t>3 </a:t>
            </a:r>
            <a:r>
              <a:rPr lang="ru-RU" dirty="0"/>
              <a:t>ст. 92 ТК РФ</a:t>
            </a:r>
            <a:r>
              <a:rPr lang="ru-RU" dirty="0" smtClean="0"/>
              <a:t>), </a:t>
            </a:r>
          </a:p>
          <a:p>
            <a:pPr>
              <a:buFontTx/>
              <a:buChar char="-"/>
            </a:pPr>
            <a:endParaRPr lang="ru-RU" dirty="0" smtClean="0"/>
          </a:p>
          <a:p>
            <a:pPr>
              <a:buFontTx/>
              <a:buChar char="-"/>
            </a:pPr>
            <a:r>
              <a:rPr lang="ru-RU" dirty="0" smtClean="0"/>
              <a:t>Для других категорий работников может быть установлена сокращенная продолжительность рабочего времени  иными федеральными законами и  ТК РФ (педагогических, медицинских и др.)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14290"/>
            <a:ext cx="8229600" cy="2225668"/>
          </a:xfrm>
        </p:spPr>
        <p:txBody>
          <a:bodyPr>
            <a:normAutofit/>
          </a:bodyPr>
          <a:lstStyle/>
          <a:p>
            <a:r>
              <a:rPr lang="ru-RU" sz="2200" dirty="0">
                <a:solidFill>
                  <a:schemeClr val="accent1">
                    <a:lumMod val="75000"/>
                  </a:schemeClr>
                </a:solidFill>
              </a:rPr>
              <a:t>Для определенных категорий работников, занятых на работах с вредными, опасными или тяжелыми условиями труда, сокращенная продолжительность рабочего времени установлена помимо </a:t>
            </a:r>
            <a:r>
              <a:rPr lang="ru-RU" sz="2200" dirty="0" smtClean="0">
                <a:solidFill>
                  <a:schemeClr val="accent1">
                    <a:lumMod val="75000"/>
                  </a:schemeClr>
                </a:solidFill>
              </a:rPr>
              <a:t>оценки  </a:t>
            </a:r>
            <a:r>
              <a:rPr lang="ru-RU" sz="2200" dirty="0">
                <a:solidFill>
                  <a:schemeClr val="accent1">
                    <a:lumMod val="75000"/>
                  </a:schemeClr>
                </a:solidFill>
              </a:rPr>
              <a:t>на основании специальных норм.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1785926"/>
            <a:ext cx="8501122" cy="4929222"/>
          </a:xfrm>
        </p:spPr>
        <p:txBody>
          <a:bodyPr>
            <a:normAutofit fontScale="40000" lnSpcReduction="20000"/>
          </a:bodyPr>
          <a:lstStyle/>
          <a:p>
            <a:pPr>
              <a:buFontTx/>
              <a:buChar char="-"/>
            </a:pPr>
            <a:r>
              <a:rPr lang="ru-RU" sz="4000" i="1" dirty="0" smtClean="0"/>
              <a:t>постановлением Правительства РФ от 03.04.96 №391 «О порядке предоставления льгот работникам, подвергающимся риску заражения вирусом иммунодефицита человека при исполнении своих служебных обязанностей» </a:t>
            </a:r>
            <a:r>
              <a:rPr lang="ru-RU" sz="4000" dirty="0" smtClean="0"/>
              <a:t>установлена 36-часовая рабочая неделя работникам организаций здравоохранения, осуществляющим диагностику и лечение ВИЧ-инфицированных, а также работникам организаций, работа которых связана с материалами, содержащими вирус иммунодефицита человека.</a:t>
            </a:r>
          </a:p>
          <a:p>
            <a:pPr>
              <a:buNone/>
            </a:pPr>
            <a:endParaRPr lang="ru-RU" sz="4000" dirty="0" smtClean="0"/>
          </a:p>
          <a:p>
            <a:pPr>
              <a:buFontTx/>
              <a:buChar char="-"/>
            </a:pPr>
            <a:r>
              <a:rPr lang="ru-RU" sz="4000" dirty="0" smtClean="0"/>
              <a:t>в соответствии со ст. 320 ТК РФ для женщин, работающих в районах Крайнего Севера и приравненных к ним местностях, коллективным или трудовым договором устанавливается 36-часовая рабочая неделя, если меньшая продолжительность рабочей недели не предусмотрена для них федеральными законами. При этом заработная плата выплачивается в том же размере, что и при полной рабочей неделе.</a:t>
            </a:r>
          </a:p>
          <a:p>
            <a:pPr>
              <a:buNone/>
            </a:pPr>
            <a:endParaRPr lang="ru-RU" sz="4000" dirty="0" smtClean="0"/>
          </a:p>
          <a:p>
            <a:pPr>
              <a:buFontTx/>
              <a:buChar char="-"/>
            </a:pPr>
            <a:r>
              <a:rPr lang="ru-RU" sz="4000" i="1" dirty="0" smtClean="0"/>
              <a:t>Приказ </a:t>
            </a:r>
            <a:r>
              <a:rPr lang="ru-RU" sz="4000" i="1" dirty="0" err="1" smtClean="0"/>
              <a:t>Минобр</a:t>
            </a:r>
            <a:r>
              <a:rPr lang="ru-RU" sz="4000" i="1" dirty="0" smtClean="0"/>
              <a:t> и науки РФ от 22.12.2014г. № 1601 «О </a:t>
            </a:r>
            <a:r>
              <a:rPr lang="ru-RU" sz="4000" i="1" dirty="0"/>
              <a:t>продолжительности рабочего времени (норме часов педагогической работы за ставку заработной платы) педагогических работников </a:t>
            </a:r>
            <a:r>
              <a:rPr lang="ru-RU" sz="4000" i="1" dirty="0" smtClean="0"/>
              <a:t>образовательных </a:t>
            </a:r>
            <a:r>
              <a:rPr lang="ru-RU" sz="4000" i="1" dirty="0"/>
              <a:t>учреждений» </a:t>
            </a:r>
            <a:r>
              <a:rPr lang="ru-RU" sz="4000" dirty="0"/>
              <a:t>педагогическим работникам образовательных учреждений с учетом особенностей их труда установлена продолжительность рабочего времени не более 36 часов в неделю</a:t>
            </a:r>
            <a:r>
              <a:rPr lang="ru-RU" sz="4000" dirty="0" smtClean="0"/>
              <a:t>.</a:t>
            </a:r>
          </a:p>
          <a:p>
            <a:pPr>
              <a:buFontTx/>
              <a:buChar char="-"/>
            </a:pPr>
            <a:endParaRPr lang="ru-RU" sz="4000" dirty="0"/>
          </a:p>
          <a:p>
            <a:pPr>
              <a:buFontTx/>
              <a:buChar char="-"/>
            </a:pPr>
            <a:r>
              <a:rPr lang="ru-RU" sz="4000" dirty="0"/>
              <a:t>Рабочее время медицинских работников составляет от 24 до 36 часов в неделю, что определено </a:t>
            </a:r>
            <a:r>
              <a:rPr lang="ru-RU" sz="4000" i="1" dirty="0"/>
              <a:t>постановлением Правительства РФ от 14.02.03 № 101 «О продолжительности рабочего времени медицинских работников в зависимости от занимаемой ими должности и (или) специальности».</a:t>
            </a:r>
            <a:endParaRPr lang="ru-RU" sz="4000" dirty="0"/>
          </a:p>
          <a:p>
            <a:pPr>
              <a:buFontTx/>
              <a:buChar char="-"/>
            </a:pPr>
            <a:endParaRPr lang="ru-RU" dirty="0" smtClean="0"/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4290"/>
            <a:ext cx="8229600" cy="928694"/>
          </a:xfrm>
        </p:spPr>
        <p:txBody>
          <a:bodyPr>
            <a:normAutofit/>
          </a:bodyPr>
          <a:lstStyle/>
          <a:p>
            <a:r>
              <a:rPr lang="ru-RU" sz="34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Неполное рабочее время</a:t>
            </a:r>
            <a:endParaRPr lang="ru-RU" sz="3400" b="1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85860"/>
            <a:ext cx="8229600" cy="5357850"/>
          </a:xfrm>
        </p:spPr>
        <p:txBody>
          <a:bodyPr>
            <a:normAutofit fontScale="55000" lnSpcReduction="20000"/>
          </a:bodyPr>
          <a:lstStyle/>
          <a:p>
            <a:pPr>
              <a:buNone/>
            </a:pPr>
            <a:r>
              <a:rPr lang="ru-RU" dirty="0" smtClean="0"/>
              <a:t>Неполное </a:t>
            </a:r>
            <a:r>
              <a:rPr lang="ru-RU" dirty="0"/>
              <a:t>рабочее время устанавливается для работников, нуждающихся по различным </a:t>
            </a:r>
            <a:r>
              <a:rPr lang="ru-RU" dirty="0" smtClean="0"/>
              <a:t>причинам </a:t>
            </a:r>
            <a:r>
              <a:rPr lang="ru-RU" dirty="0"/>
              <a:t>(семейные обстоятельства, совмещение работы с обучением и т.д.) в уменьшении рабочего времени. ТК РФ не ограничивает минимальную </a:t>
            </a:r>
            <a:r>
              <a:rPr lang="ru-RU" dirty="0" smtClean="0"/>
              <a:t>продолжительность </a:t>
            </a:r>
            <a:r>
              <a:rPr lang="ru-RU" dirty="0"/>
              <a:t>неполного рабочего времени.</a:t>
            </a:r>
          </a:p>
          <a:p>
            <a:pPr>
              <a:buNone/>
            </a:pPr>
            <a:r>
              <a:rPr lang="ru-RU" dirty="0"/>
              <a:t>Статья 93 ТК РФ содержит основные условия установления неполного рабочего времени, т.е. неполного рабочего дня и неполной рабочей недели</a:t>
            </a:r>
            <a:r>
              <a:rPr lang="ru-RU" dirty="0" smtClean="0"/>
              <a:t>.</a:t>
            </a:r>
          </a:p>
          <a:p>
            <a:pPr>
              <a:buNone/>
            </a:pPr>
            <a:r>
              <a:rPr lang="ru-RU" dirty="0"/>
              <a:t>При неполном рабочем дне уменьшается количество часов работы в день по сравнению с тем, что установлено у работодателя правилами внутреннего трудового распорядка или графиком для данной категории работников </a:t>
            </a:r>
            <a:endParaRPr lang="ru-RU" dirty="0" smtClean="0"/>
          </a:p>
          <a:p>
            <a:pPr>
              <a:buNone/>
            </a:pPr>
            <a:r>
              <a:rPr lang="ru-RU" dirty="0"/>
              <a:t>Неполная рабочая неделя означает установление меньшего количества рабочих дней в неделю </a:t>
            </a:r>
            <a:endParaRPr lang="ru-RU" dirty="0" smtClean="0"/>
          </a:p>
          <a:p>
            <a:pPr algn="ctr">
              <a:buNone/>
            </a:pPr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Оплата 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труда </a:t>
            </a:r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производится 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пропорционально отработанному времени или в зависимости от выполненного объема работ</a:t>
            </a:r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.</a:t>
            </a:r>
          </a:p>
          <a:p>
            <a:pPr algn="ctr">
              <a:buNone/>
            </a:pPr>
            <a:endParaRPr lang="ru-RU" dirty="0" smtClean="0">
              <a:solidFill>
                <a:schemeClr val="accent1">
                  <a:lumMod val="75000"/>
                </a:schemeClr>
              </a:solidFill>
            </a:endParaRPr>
          </a:p>
          <a:p>
            <a:pPr>
              <a:buNone/>
            </a:pPr>
            <a:r>
              <a:rPr lang="ru-RU" dirty="0" smtClean="0"/>
              <a:t>Неполное </a:t>
            </a:r>
            <a:r>
              <a:rPr lang="ru-RU" dirty="0"/>
              <a:t>рабочее время в обязательном порядке устанавливается по просьбе:</a:t>
            </a:r>
          </a:p>
          <a:p>
            <a:pPr lvl="0"/>
            <a:r>
              <a:rPr lang="ru-RU" dirty="0"/>
              <a:t>беременной женщины;</a:t>
            </a:r>
          </a:p>
          <a:p>
            <a:pPr lvl="0"/>
            <a:r>
              <a:rPr lang="ru-RU" dirty="0"/>
              <a:t>одного из родителей (опекуна, попечителя), имеющего ребенка в возрасте до 14 лет (ребенка-инвалида до 18 лет);</a:t>
            </a:r>
          </a:p>
          <a:p>
            <a:pPr lvl="0"/>
            <a:r>
              <a:rPr lang="ru-RU" dirty="0"/>
              <a:t>лица, осуществляющего уход за больным членом семьи (в соответствии с медицинским заключением).</a:t>
            </a:r>
          </a:p>
          <a:p>
            <a:pPr algn="ctr">
              <a:buNone/>
            </a:pPr>
            <a:endParaRPr lang="ru-RU" dirty="0">
              <a:solidFill>
                <a:schemeClr val="accent1">
                  <a:lumMod val="75000"/>
                </a:schemeClr>
              </a:solidFill>
            </a:endParaRP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/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725602"/>
          </a:xfrm>
        </p:spPr>
        <p:txBody>
          <a:bodyPr>
            <a:noAutofit/>
          </a:bodyPr>
          <a:lstStyle/>
          <a:p>
            <a:r>
              <a:rPr lang="ru-RU" sz="34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Неполное рабочее время может устанавливаться не только по просьбе работника и в его интересах, но и по инициативе работодателя.</a:t>
            </a:r>
            <a:endParaRPr lang="ru-RU" sz="3400" b="1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285992"/>
            <a:ext cx="8229600" cy="3840171"/>
          </a:xfrm>
        </p:spPr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ru-RU" dirty="0"/>
              <a:t>Введение неполного рабочего дня (смены) и (или) неполной рабочей недели на срок до 6 месяцев в целях сохранения рабочих мест возможно по инициативе работодателя с учетом мнения выборного органа первичной профсоюзной организации (в порядке, установленном ст. 372 ТК РФ) по причинам, связанным с изменением организационных или технологических условий труда, когда указанные причины могут повлечь за собой массовое увольнение работников (ч. 5 ст. 74 ТК РФ).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785794"/>
          </a:xfrm>
        </p:spPr>
        <p:txBody>
          <a:bodyPr/>
          <a:lstStyle/>
          <a:p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Сверхурочная работа</a:t>
            </a:r>
            <a:endParaRPr lang="ru-RU" b="1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785794"/>
            <a:ext cx="8229600" cy="5715040"/>
          </a:xfrm>
        </p:spPr>
        <p:txBody>
          <a:bodyPr>
            <a:normAutofit fontScale="62500" lnSpcReduction="20000"/>
          </a:bodyPr>
          <a:lstStyle/>
          <a:p>
            <a:pPr>
              <a:buFontTx/>
              <a:buChar char="-"/>
            </a:pPr>
            <a:r>
              <a:rPr lang="ru-RU" dirty="0" smtClean="0"/>
              <a:t>Это работа</a:t>
            </a:r>
            <a:r>
              <a:rPr lang="ru-RU" dirty="0"/>
              <a:t>, выполняемая работником по </a:t>
            </a:r>
            <a:r>
              <a:rPr lang="ru-RU" dirty="0" smtClean="0"/>
              <a:t>инициативе </a:t>
            </a:r>
            <a:r>
              <a:rPr lang="ru-RU" dirty="0"/>
              <a:t>работодателя за пределами установленной для работника </a:t>
            </a:r>
            <a:r>
              <a:rPr lang="ru-RU" dirty="0" smtClean="0"/>
              <a:t>продолжительности </a:t>
            </a:r>
            <a:r>
              <a:rPr lang="ru-RU" dirty="0"/>
              <a:t>рабочего времени, ежедневной работы (смены), а при суммированном учете рабочего времени - сверх нормального числа рабочих часов за учетный период (ч. 1 ст. 99 ТК РФ</a:t>
            </a:r>
            <a:r>
              <a:rPr lang="ru-RU" dirty="0" smtClean="0"/>
              <a:t>).</a:t>
            </a:r>
          </a:p>
          <a:p>
            <a:pPr>
              <a:buNone/>
            </a:pPr>
            <a:r>
              <a:rPr lang="ru-RU" dirty="0"/>
              <a:t>Продолжительность сверхурочной работы не должна превышать для </a:t>
            </a:r>
            <a:r>
              <a:rPr lang="ru-RU" dirty="0" smtClean="0"/>
              <a:t>каждого </a:t>
            </a:r>
            <a:r>
              <a:rPr lang="ru-RU" dirty="0"/>
              <a:t>работника </a:t>
            </a:r>
            <a:r>
              <a:rPr lang="ru-RU" i="1" dirty="0"/>
              <a:t>4 часов в течение 2 дней подряд и 120 часов в год</a:t>
            </a:r>
            <a:r>
              <a:rPr lang="ru-RU" i="1" dirty="0" smtClean="0"/>
              <a:t>.</a:t>
            </a:r>
          </a:p>
          <a:p>
            <a:pPr>
              <a:buNone/>
            </a:pPr>
            <a:r>
              <a:rPr lang="ru-RU" dirty="0"/>
              <a:t>Сверхурочная работа оплачивается за первые два часа работы </a:t>
            </a:r>
            <a:r>
              <a:rPr lang="ru-RU" i="1" dirty="0"/>
              <a:t>не менее чем в полуторном размере, </a:t>
            </a:r>
            <a:r>
              <a:rPr lang="ru-RU" dirty="0"/>
              <a:t>за последующие часы - </a:t>
            </a:r>
            <a:r>
              <a:rPr lang="ru-RU" i="1" dirty="0"/>
              <a:t>не менее чем в двойном размере. </a:t>
            </a:r>
            <a:endParaRPr lang="ru-RU" i="1" dirty="0" smtClean="0"/>
          </a:p>
          <a:p>
            <a:pPr>
              <a:buNone/>
            </a:pPr>
            <a:r>
              <a:rPr lang="ru-RU" dirty="0"/>
              <a:t>По желанию работника сверхурочная работа вместо повышенной оплаты может компенсироваться предоставлением 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>      дополнительного </a:t>
            </a:r>
            <a:r>
              <a:rPr lang="ru-RU" dirty="0"/>
              <a:t>времени отдыха, 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>      но </a:t>
            </a:r>
            <a:r>
              <a:rPr lang="ru-RU" dirty="0"/>
              <a:t>не менее времени, отработанного 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>    сверхурочно </a:t>
            </a:r>
            <a:r>
              <a:rPr lang="ru-RU" dirty="0"/>
              <a:t>(ст. 152 ТК РФ</a:t>
            </a:r>
            <a:r>
              <a:rPr lang="ru-RU" dirty="0" smtClean="0"/>
              <a:t>).</a:t>
            </a:r>
          </a:p>
          <a:p>
            <a:pPr>
              <a:buNone/>
            </a:pPr>
            <a:endParaRPr lang="ru-RU" dirty="0"/>
          </a:p>
          <a:p>
            <a:pPr>
              <a:buNone/>
            </a:pPr>
            <a:r>
              <a:rPr lang="ru-RU" sz="4000" dirty="0"/>
              <a:t>Привлечение работодателем работников </a:t>
            </a:r>
            <a:endParaRPr lang="ru-RU" sz="4000" dirty="0" smtClean="0"/>
          </a:p>
          <a:p>
            <a:pPr>
              <a:buNone/>
            </a:pPr>
            <a:r>
              <a:rPr lang="ru-RU" sz="4000" dirty="0" smtClean="0"/>
              <a:t>к </a:t>
            </a:r>
            <a:r>
              <a:rPr lang="ru-RU" sz="4000" dirty="0"/>
              <a:t>сверхурочной работе в </a:t>
            </a:r>
            <a:r>
              <a:rPr lang="ru-RU" sz="4000" dirty="0" smtClean="0"/>
              <a:t>соответствии</a:t>
            </a:r>
          </a:p>
          <a:p>
            <a:pPr>
              <a:buNone/>
            </a:pPr>
            <a:r>
              <a:rPr lang="ru-RU" sz="4000" dirty="0" smtClean="0"/>
              <a:t> </a:t>
            </a:r>
            <a:r>
              <a:rPr lang="ru-RU" sz="4000" dirty="0"/>
              <a:t>с ч. 2, 3, 4 ст. 99 ТК РФ допускается:</a:t>
            </a:r>
          </a:p>
          <a:p>
            <a:pPr>
              <a:buNone/>
            </a:pPr>
            <a:endParaRPr lang="ru-RU" dirty="0"/>
          </a:p>
          <a:p>
            <a:pPr>
              <a:buNone/>
            </a:pPr>
            <a:endParaRPr lang="ru-RU" dirty="0"/>
          </a:p>
          <a:p>
            <a:pPr>
              <a:buNone/>
            </a:pPr>
            <a:endParaRPr lang="ru-RU" dirty="0"/>
          </a:p>
        </p:txBody>
      </p:sp>
      <p:pic>
        <p:nvPicPr>
          <p:cNvPr id="21506" name="Picture 2" descr="H:\Кадр.делопроизводство\00005727-244x30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57950" y="3714752"/>
            <a:ext cx="2538414" cy="28575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368412"/>
          </a:xfrm>
        </p:spPr>
        <p:txBody>
          <a:bodyPr>
            <a:normAutofit fontScale="90000"/>
          </a:bodyPr>
          <a:lstStyle/>
          <a:p>
            <a:r>
              <a:rPr lang="ru-RU" sz="33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1. </a:t>
            </a:r>
            <a:r>
              <a:rPr lang="ru-RU" sz="3300" b="1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Привлечение к сверхурочной работе с письменного согласия работника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357298"/>
            <a:ext cx="8229600" cy="5072098"/>
          </a:xfrm>
        </p:spPr>
        <p:txBody>
          <a:bodyPr>
            <a:normAutofit fontScale="62500" lnSpcReduction="20000"/>
          </a:bodyPr>
          <a:lstStyle/>
          <a:p>
            <a:pPr lvl="0"/>
            <a:r>
              <a:rPr lang="ru-RU" dirty="0" smtClean="0"/>
              <a:t>при </a:t>
            </a:r>
            <a:r>
              <a:rPr lang="ru-RU" dirty="0"/>
              <a:t>необходимости выполнить (закончить) начатую работу, которая вследствие непредвиденной задержки по техническим условиям </a:t>
            </a:r>
            <a:r>
              <a:rPr lang="ru-RU" dirty="0" smtClean="0"/>
              <a:t>производства </a:t>
            </a:r>
            <a:r>
              <a:rPr lang="ru-RU" dirty="0"/>
              <a:t>не могла быть выполнена (закончена) в течение установленной для работника продолжительности рабочего времени, если невыполнение (</a:t>
            </a:r>
            <a:r>
              <a:rPr lang="ru-RU" dirty="0" err="1"/>
              <a:t>незавершение</a:t>
            </a:r>
            <a:r>
              <a:rPr lang="ru-RU" dirty="0"/>
              <a:t>) этой работы может повлечь за собой порчу или гибель имущества работодателя (в т.ч. имущества третьих лиц, находящегося у работодателя, если работодатель несет ответственность за сохранность этого имущества), государственного или муниципального имущества либо создать угрозу жизни и здоровью людей;</a:t>
            </a:r>
          </a:p>
          <a:p>
            <a:pPr lvl="0"/>
            <a:r>
              <a:rPr lang="ru-RU" dirty="0"/>
              <a:t>при производстве временных работ по ремонту и восстановлению </a:t>
            </a:r>
            <a:r>
              <a:rPr lang="ru-RU" dirty="0" smtClean="0"/>
              <a:t>механизмов </a:t>
            </a:r>
            <a:r>
              <a:rPr lang="ru-RU" dirty="0"/>
              <a:t>или сооружений в тех случаях, когда их неисправность может стать причиной прекращения работы для значительного числа работников;</a:t>
            </a:r>
          </a:p>
          <a:p>
            <a:pPr lvl="0"/>
            <a:r>
              <a:rPr lang="ru-RU" dirty="0"/>
              <a:t>для продолжения работы при неявке сменяющего работника, если работа не допускает перерыва. В этих случаях работодатель обязан немедленно принять меры по замене сменщика другим работником.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225536"/>
          </a:xfrm>
        </p:spPr>
        <p:txBody>
          <a:bodyPr>
            <a:normAutofit fontScale="90000"/>
          </a:bodyPr>
          <a:lstStyle/>
          <a:p>
            <a:r>
              <a:rPr lang="ru-RU" sz="33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2. Привлечение </a:t>
            </a:r>
            <a:r>
              <a:rPr lang="ru-RU" sz="3300" b="1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 сверхурочной работе без письменного согласия работника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pPr>
              <a:buNone/>
            </a:pPr>
            <a:r>
              <a:rPr lang="ru-RU" dirty="0"/>
              <a:t>Работодатель имеет право привлечь работника к сверхурочной работе без его письменного согласия в следующих случаях:</a:t>
            </a:r>
          </a:p>
          <a:p>
            <a:pPr lvl="0"/>
            <a:r>
              <a:rPr lang="ru-RU" dirty="0"/>
              <a:t>при производстве работ, необходимых для предотвращения катастрофы производственной аварии либо устранения последствий катастрофы производственной аварии или стихийного бедствия;</a:t>
            </a:r>
          </a:p>
          <a:p>
            <a:pPr lvl="0"/>
            <a:r>
              <a:rPr lang="ru-RU" dirty="0"/>
              <a:t>при производстве общественно необходимых работ по устранению непредвиденных обстоятельств, нарушающих нормальное функциони­рование систем водоснабжения, газоснабжения, отопления, освещения, канализации, транспорта, связи;</a:t>
            </a:r>
          </a:p>
          <a:p>
            <a:pPr lvl="0"/>
            <a:r>
              <a:rPr lang="ru-RU" dirty="0"/>
              <a:t>при производстве работ, необходимость которых обусловлена введени­ем чрезвычайного или военного положения, а также неотложных работ в условиях чрезвычайных обстоятельств, т.е. в случае бедствия или </a:t>
            </a:r>
            <a:r>
              <a:rPr lang="ru-RU" dirty="0" smtClean="0"/>
              <a:t>угрозы </a:t>
            </a:r>
            <a:r>
              <a:rPr lang="ru-RU" dirty="0"/>
              <a:t>бедствия (пожары, наводнения, голод, землетрясения, эпидемии или </a:t>
            </a:r>
            <a:r>
              <a:rPr lang="ru-RU" dirty="0" smtClean="0"/>
              <a:t>эпизоотии</a:t>
            </a:r>
            <a:r>
              <a:rPr lang="ru-RU" dirty="0"/>
              <a:t>) и в иных случаях, ставящих под угрозу жизнь и нормальные жизненные условия всего населения или его части.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000108"/>
          </a:xfrm>
        </p:spPr>
        <p:txBody>
          <a:bodyPr>
            <a:normAutofit fontScale="90000"/>
          </a:bodyPr>
          <a:lstStyle/>
          <a:p>
            <a:r>
              <a:rPr lang="ru-RU" sz="34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Ненормированный рабочий день ст.101 ТК РФ</a:t>
            </a:r>
            <a:endParaRPr lang="ru-RU" sz="3400" b="1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928670"/>
            <a:ext cx="8229600" cy="5197493"/>
          </a:xfrm>
        </p:spPr>
        <p:txBody>
          <a:bodyPr>
            <a:noAutofit/>
          </a:bodyPr>
          <a:lstStyle/>
          <a:p>
            <a:pPr>
              <a:buFontTx/>
              <a:buChar char="-"/>
            </a:pPr>
            <a:r>
              <a:rPr lang="ru-RU" sz="1700" dirty="0" smtClean="0"/>
              <a:t>это особый </a:t>
            </a:r>
            <a:r>
              <a:rPr lang="ru-RU" sz="1700" dirty="0"/>
              <a:t>режим работы, в соответствии с которым отдельные работники могут по распоряжению работодателя при необходимости эпизодически привлекаться к выполнению своих трудовых функций за пределами установленной для них продолжительности рабочего времени. </a:t>
            </a:r>
            <a:endParaRPr lang="ru-RU" sz="1700" dirty="0" smtClean="0"/>
          </a:p>
          <a:p>
            <a:pPr>
              <a:buNone/>
            </a:pPr>
            <a:r>
              <a:rPr lang="ru-RU" sz="1700" dirty="0" smtClean="0"/>
              <a:t>Перечень </a:t>
            </a:r>
            <a:r>
              <a:rPr lang="ru-RU" sz="1700" dirty="0"/>
              <a:t>должностей работников с ненормированным рабочим днем устанавливается коллективным договором, соглашениями или локальным нормативным актом, принимаемым с учетом мнения представительного органа работников </a:t>
            </a:r>
            <a:r>
              <a:rPr lang="ru-RU" sz="1700" dirty="0" smtClean="0"/>
              <a:t>. </a:t>
            </a:r>
          </a:p>
          <a:p>
            <a:pPr>
              <a:buNone/>
            </a:pPr>
            <a:r>
              <a:rPr lang="ru-RU" sz="1700" b="1" dirty="0"/>
              <a:t>ТК РФ предусматривает, что привлечение к работе за пределами </a:t>
            </a:r>
            <a:r>
              <a:rPr lang="ru-RU" sz="1700" b="1" dirty="0" smtClean="0"/>
              <a:t>нормальной </a:t>
            </a:r>
            <a:r>
              <a:rPr lang="ru-RU" sz="1700" b="1" dirty="0"/>
              <a:t>продолжительности рабочего времени может иметь место эпизодически. Систематическое привлечение к такой работе означает нарушение </a:t>
            </a:r>
            <a:r>
              <a:rPr lang="ru-RU" sz="1700" b="1" dirty="0" smtClean="0"/>
              <a:t>работодателем </a:t>
            </a:r>
            <a:r>
              <a:rPr lang="ru-RU" sz="1700" b="1" dirty="0"/>
              <a:t>требований трудового законодательства.</a:t>
            </a:r>
          </a:p>
          <a:p>
            <a:pPr>
              <a:buNone/>
            </a:pPr>
            <a:r>
              <a:rPr lang="ru-RU" sz="1700" dirty="0"/>
              <a:t>При приеме работника на должность, указанную в Перечне работников с ненормированным рабочим днем, в трудовом договоре указывается, что </a:t>
            </a:r>
            <a:r>
              <a:rPr lang="ru-RU" sz="1700" dirty="0" smtClean="0"/>
              <a:t>работнику </a:t>
            </a:r>
            <a:r>
              <a:rPr lang="ru-RU" sz="1700" dirty="0"/>
              <a:t>устанавливается ненормированный рабочий день. Кроме того, он должен ознакомиться под роспись с данным локальным нормативным актом.</a:t>
            </a:r>
          </a:p>
          <a:p>
            <a:pPr>
              <a:buNone/>
            </a:pPr>
            <a:r>
              <a:rPr lang="ru-RU" sz="1700" dirty="0"/>
              <a:t>Работникам с ненормированным рабочим днем предоставляется </a:t>
            </a:r>
            <a:r>
              <a:rPr lang="ru-RU" sz="1700" dirty="0" smtClean="0"/>
              <a:t>ежегодный </a:t>
            </a:r>
            <a:r>
              <a:rPr lang="ru-RU" sz="1700" dirty="0"/>
              <a:t>дополнительный оплачиваемый отпуск, продолжительность которого определяется коллективным договором или правилами внутреннего трудового распорядка и который не может быть </a:t>
            </a:r>
            <a:r>
              <a:rPr lang="ru-RU" sz="1700" dirty="0">
                <a:solidFill>
                  <a:schemeClr val="accent1">
                    <a:lumMod val="75000"/>
                  </a:schemeClr>
                </a:solidFill>
              </a:rPr>
              <a:t>менее </a:t>
            </a:r>
            <a:r>
              <a:rPr lang="ru-RU" sz="1700" i="1" dirty="0">
                <a:solidFill>
                  <a:schemeClr val="accent1">
                    <a:lumMod val="75000"/>
                  </a:schemeClr>
                </a:solidFill>
              </a:rPr>
              <a:t>трех календарных дней</a:t>
            </a:r>
            <a:endParaRPr lang="ru-RU" sz="1700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797172"/>
          </a:xfrm>
        </p:spPr>
        <p:txBody>
          <a:bodyPr>
            <a:normAutofit fontScale="90000"/>
          </a:bodyPr>
          <a:lstStyle/>
          <a:p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Рабочее время </a:t>
            </a:r>
            <a:r>
              <a:rPr lang="ru-RU" sz="2500" dirty="0" smtClean="0"/>
              <a:t>- </a:t>
            </a:r>
            <a:r>
              <a:rPr lang="ru-RU" sz="2800" dirty="0"/>
              <a:t>это время, в течение которого работник в соответствии с правилами внутреннего трудового распорядка и условиями трудового договора должен исполнять трудовые обязанности, а также иные периоды времени, которые в соответствии с </a:t>
            </a:r>
            <a:r>
              <a:rPr lang="ru-RU" sz="2800" dirty="0" smtClean="0"/>
              <a:t>ТК РФ, </a:t>
            </a:r>
            <a:r>
              <a:rPr lang="ru-RU" sz="2800" dirty="0"/>
              <a:t>другими федеральными законами и иными нормативными правовыми актами относятся к рабочему времени.</a:t>
            </a:r>
            <a:endParaRPr lang="ru-RU" sz="25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429000"/>
            <a:ext cx="8229600" cy="3143272"/>
          </a:xfrm>
        </p:spPr>
        <p:txBody>
          <a:bodyPr>
            <a:normAutofit fontScale="62500" lnSpcReduction="20000"/>
          </a:bodyPr>
          <a:lstStyle/>
          <a:p>
            <a:pPr>
              <a:buNone/>
            </a:pPr>
            <a:r>
              <a:rPr lang="ru-RU" dirty="0"/>
              <a:t>В соответствии с действующим законодательством иными периодами времени, которые относятся к рабочему времени, являются:</a:t>
            </a:r>
          </a:p>
          <a:p>
            <a:pPr lvl="0"/>
            <a:r>
              <a:rPr lang="ru-RU" dirty="0"/>
              <a:t>простой - временная приостановка работы по причинам </a:t>
            </a:r>
            <a:r>
              <a:rPr lang="ru-RU" dirty="0" smtClean="0"/>
              <a:t>экономического</a:t>
            </a:r>
            <a:r>
              <a:rPr lang="ru-RU" dirty="0"/>
              <a:t>, технологического, технического или организационного характера (ч. 3 ст. </a:t>
            </a:r>
            <a:r>
              <a:rPr lang="ru-RU" dirty="0" smtClean="0"/>
              <a:t>72.2 </a:t>
            </a:r>
            <a:r>
              <a:rPr lang="ru-RU" dirty="0"/>
              <a:t>ТК РФ);</a:t>
            </a:r>
          </a:p>
          <a:p>
            <a:pPr lvl="0"/>
            <a:r>
              <a:rPr lang="ru-RU" dirty="0"/>
              <a:t>перерывы для отдыха и питания в рабочее время на работах, где по </a:t>
            </a:r>
            <a:r>
              <a:rPr lang="ru-RU" dirty="0" smtClean="0"/>
              <a:t>условиям </a:t>
            </a:r>
            <a:r>
              <a:rPr lang="ru-RU" dirty="0"/>
              <a:t>производства (работы) предоставление перерыва для отдыха и питания невозможно (ч. 3 ст. 108 ТК РФ);</a:t>
            </a:r>
          </a:p>
          <a:p>
            <a:pPr lvl="0"/>
            <a:r>
              <a:rPr lang="ru-RU" dirty="0"/>
              <a:t>перерывы, предоставляемые женщинам для кормления ребенка (ст. 258 ТК РФ), и др.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14290"/>
            <a:ext cx="3971924" cy="5429288"/>
          </a:xfrm>
        </p:spPr>
        <p:txBody>
          <a:bodyPr>
            <a:normAutofit fontScale="55000" lnSpcReduction="20000"/>
          </a:bodyPr>
          <a:lstStyle/>
          <a:p>
            <a:pPr>
              <a:buNone/>
            </a:pPr>
            <a:r>
              <a:rPr lang="ru-RU" dirty="0"/>
              <a:t>Обстоятельства, при которых работодателю необходимо привлекать </a:t>
            </a:r>
            <a:r>
              <a:rPr lang="ru-RU" dirty="0" smtClean="0"/>
              <a:t>работников </a:t>
            </a:r>
            <a:r>
              <a:rPr lang="ru-RU" dirty="0"/>
              <a:t>к выполнению их трудовых функций за пределами установленной для них продолжительности рабочего времени, должны быть подтверждены соответствующим документом. 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>Как </a:t>
            </a:r>
            <a:r>
              <a:rPr lang="ru-RU" dirty="0"/>
              <a:t>правило, документом, подтверждающим необходимость привлечения работников к выполнению трудовых функций за пределами установленной продолжительности рабочего времени, является </a:t>
            </a:r>
            <a:r>
              <a:rPr lang="ru-RU" i="1" dirty="0"/>
              <a:t>докладная записка </a:t>
            </a:r>
            <a:r>
              <a:rPr lang="ru-RU" dirty="0"/>
              <a:t>руководителя структурного подразделения. На </a:t>
            </a:r>
            <a:r>
              <a:rPr lang="ru-RU" dirty="0" smtClean="0"/>
              <a:t>докладной </a:t>
            </a:r>
            <a:r>
              <a:rPr lang="ru-RU" dirty="0"/>
              <a:t>записке работодатель должен поставить резолюцию о своем решении и о подготовке проекта приказа.</a:t>
            </a:r>
          </a:p>
          <a:p>
            <a:pPr>
              <a:buNone/>
            </a:pPr>
            <a:endParaRPr lang="ru-RU" dirty="0"/>
          </a:p>
        </p:txBody>
      </p:sp>
      <p:graphicFrame>
        <p:nvGraphicFramePr>
          <p:cNvPr id="19458" name="Object 2"/>
          <p:cNvGraphicFramePr>
            <a:graphicFrameLocks noChangeAspect="1"/>
          </p:cNvGraphicFramePr>
          <p:nvPr/>
        </p:nvGraphicFramePr>
        <p:xfrm>
          <a:off x="4429125" y="571519"/>
          <a:ext cx="4502150" cy="5572125"/>
        </p:xfrm>
        <a:graphic>
          <a:graphicData uri="http://schemas.openxmlformats.org/presentationml/2006/ole">
            <p:oleObj spid="_x0000_s4098" name="Document" r:id="rId3" imgW="5270565" imgH="7374127" progId="Word.Document.8">
              <p:embed/>
            </p:oleObj>
          </a:graphicData>
        </a:graphic>
      </p:graphicFrame>
      <p:pic>
        <p:nvPicPr>
          <p:cNvPr id="19459" name="Picture 3" descr="H:\Кадр.делопроизводство\arm2011120114365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034" y="5214950"/>
            <a:ext cx="3429024" cy="142876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25470"/>
          </a:xfrm>
        </p:spPr>
        <p:txBody>
          <a:bodyPr>
            <a:normAutofit/>
          </a:bodyPr>
          <a:lstStyle/>
          <a:p>
            <a:r>
              <a:rPr lang="ru-RU" sz="34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Работа в ночное время</a:t>
            </a:r>
            <a:endParaRPr lang="ru-RU" sz="3400" b="1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071546"/>
            <a:ext cx="8229600" cy="5429288"/>
          </a:xfrm>
        </p:spPr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ru-RU" dirty="0"/>
              <a:t>В соответствии со ст. 96 ТК РФ ночным является время с 22 часов до 6 часов.</a:t>
            </a:r>
          </a:p>
          <a:p>
            <a:pPr>
              <a:buNone/>
            </a:pPr>
            <a:r>
              <a:rPr lang="ru-RU" dirty="0"/>
              <a:t>Продолжительность работы (смены) в ночное время сокращается на один час без последующей отработки.</a:t>
            </a:r>
          </a:p>
          <a:p>
            <a:pPr>
              <a:buNone/>
            </a:pPr>
            <a:r>
              <a:rPr lang="ru-RU" dirty="0"/>
              <a:t>Не сокращается продолжительность работы (смены) в ночное время для работников, которым установлена сокращенная продолжительность </a:t>
            </a:r>
            <a:r>
              <a:rPr lang="ru-RU" dirty="0" smtClean="0"/>
              <a:t>рабочего </a:t>
            </a:r>
            <a:r>
              <a:rPr lang="ru-RU" dirty="0"/>
              <a:t>времени, а также для работников, принятых специально для работы в ночное время, если иное не предусмотрено коллективным договором</a:t>
            </a:r>
            <a:r>
              <a:rPr lang="ru-RU" dirty="0" smtClean="0"/>
              <a:t>.</a:t>
            </a:r>
          </a:p>
          <a:p>
            <a:pPr>
              <a:buNone/>
            </a:pPr>
            <a:r>
              <a:rPr lang="ru-RU" dirty="0"/>
              <a:t>Работа в ночное время оплачивается в повышенном размере. Размеры доплат за работу в ночное время устанавливаются работодателем с учетом требований ст. 154 ТК РФ, однако они не могут быть ниже, чем предусмотрено </a:t>
            </a:r>
            <a:r>
              <a:rPr lang="ru-RU" dirty="0" smtClean="0"/>
              <a:t>законодательством.</a:t>
            </a:r>
          </a:p>
          <a:p>
            <a:pPr>
              <a:buNone/>
            </a:pPr>
            <a:r>
              <a:rPr lang="ru-RU" dirty="0" smtClean="0"/>
              <a:t>Минимальный размер повышения оплаты труда за работу в ночное время составляет 20% часовой тарифной ставки (оклада (должностного оклада), рассчитанного за час работы) за каждый час работы в ночное время (Постановление Правительства РФ от 22.07.2008 N 554).</a:t>
            </a:r>
          </a:p>
          <a:p>
            <a:pPr>
              <a:buNone/>
            </a:pPr>
            <a:endParaRPr lang="ru-RU" dirty="0"/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654032"/>
          </a:xfrm>
        </p:spPr>
        <p:txBody>
          <a:bodyPr>
            <a:normAutofit/>
          </a:bodyPr>
          <a:lstStyle/>
          <a:p>
            <a:r>
              <a:rPr lang="ru-RU" sz="30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Работа в выходные и праздничные дни</a:t>
            </a:r>
            <a:endParaRPr lang="ru-RU" sz="3000" b="1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71480"/>
            <a:ext cx="8229600" cy="607223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1500" dirty="0"/>
              <a:t>Работа в выходные и нерабочие праздничные дни запрещается, за исключением случаев, предусмотренных ТК РФ (ч. 1 ст. 113 ТК РФ).</a:t>
            </a:r>
          </a:p>
          <a:p>
            <a:pPr>
              <a:buNone/>
            </a:pPr>
            <a:r>
              <a:rPr lang="ru-RU" sz="1500" dirty="0"/>
              <a:t>Привлечение работников к работе в выходные и нерабочие праздничные дни в соответствии с ч. 2, 3, 4 и 5 ст. 113 ТК РФ допускается:</a:t>
            </a:r>
          </a:p>
          <a:p>
            <a:pPr>
              <a:buNone/>
            </a:pPr>
            <a:r>
              <a:rPr lang="ru-RU" sz="1500" dirty="0"/>
              <a:t>а)	с письменного согласия работника;</a:t>
            </a:r>
          </a:p>
          <a:p>
            <a:pPr>
              <a:buNone/>
            </a:pPr>
            <a:r>
              <a:rPr lang="ru-RU" sz="1500" dirty="0"/>
              <a:t>б)	без согласия работника;</a:t>
            </a:r>
          </a:p>
          <a:p>
            <a:pPr>
              <a:buNone/>
            </a:pPr>
            <a:r>
              <a:rPr lang="ru-RU" sz="1500" dirty="0"/>
              <a:t>в)	с письменного согласия работника и с учетом мнения выборного </a:t>
            </a:r>
            <a:r>
              <a:rPr lang="ru-RU" sz="1500" dirty="0" smtClean="0"/>
              <a:t>органа первичной </a:t>
            </a:r>
            <a:r>
              <a:rPr lang="ru-RU" sz="1500" dirty="0"/>
              <a:t>профсоюзной организации;</a:t>
            </a:r>
          </a:p>
          <a:p>
            <a:pPr>
              <a:buNone/>
            </a:pPr>
            <a:r>
              <a:rPr lang="ru-RU" sz="1500" dirty="0"/>
              <a:t>г)	в соответствии с перечнями работ, профессий, должностей творческих </a:t>
            </a:r>
            <a:r>
              <a:rPr lang="ru-RU" sz="1500" dirty="0" smtClean="0"/>
              <a:t>работников </a:t>
            </a:r>
            <a:r>
              <a:rPr lang="ru-RU" sz="1500" dirty="0"/>
              <a:t>и профессиональных спортсменов, утверждаемыми </a:t>
            </a:r>
            <a:r>
              <a:rPr lang="ru-RU" sz="1500" dirty="0" smtClean="0"/>
              <a:t>Правительством РФ </a:t>
            </a:r>
            <a:r>
              <a:rPr lang="ru-RU" sz="1500" dirty="0"/>
              <a:t>с учетом мнения Российской трехсторонней комиссии по </a:t>
            </a:r>
            <a:r>
              <a:rPr lang="ru-RU" sz="1500" dirty="0" smtClean="0"/>
              <a:t>регулированию  социально-трудовых </a:t>
            </a:r>
            <a:r>
              <a:rPr lang="ru-RU" sz="1500" dirty="0"/>
              <a:t>отношений, в порядке, устанавливаемом </a:t>
            </a:r>
            <a:r>
              <a:rPr lang="ru-RU" sz="1500" dirty="0" smtClean="0"/>
              <a:t>коллективным договором</a:t>
            </a:r>
            <a:r>
              <a:rPr lang="ru-RU" sz="1500" dirty="0"/>
              <a:t>, локальным нормативным актом, трудовым договором.</a:t>
            </a:r>
            <a:br>
              <a:rPr lang="ru-RU" sz="1500" dirty="0"/>
            </a:br>
            <a:endParaRPr lang="ru-RU" sz="1500" dirty="0" smtClean="0"/>
          </a:p>
          <a:p>
            <a:pPr>
              <a:buNone/>
            </a:pPr>
            <a:r>
              <a:rPr lang="ru-RU" sz="1500" dirty="0" smtClean="0"/>
              <a:t>Основанием </a:t>
            </a:r>
            <a:r>
              <a:rPr lang="ru-RU" sz="1500" dirty="0"/>
              <a:t>для привлечения работника к работе в выходные и </a:t>
            </a:r>
            <a:r>
              <a:rPr lang="ru-RU" sz="1500" dirty="0" smtClean="0"/>
              <a:t>нерабочие праздничные </a:t>
            </a:r>
            <a:r>
              <a:rPr lang="ru-RU" sz="1500" dirty="0"/>
              <a:t>дни является приказ (распоряжение) работодателя.</a:t>
            </a:r>
          </a:p>
          <a:p>
            <a:pPr>
              <a:buNone/>
            </a:pPr>
            <a:endParaRPr lang="ru-RU" sz="1000" dirty="0" smtClean="0"/>
          </a:p>
          <a:p>
            <a:pPr>
              <a:buNone/>
            </a:pPr>
            <a:r>
              <a:rPr lang="ru-RU" sz="1500" dirty="0" smtClean="0"/>
              <a:t>Оплата </a:t>
            </a:r>
            <a:r>
              <a:rPr lang="ru-RU" sz="1500" dirty="0"/>
              <a:t>труда в выходные и нерабочие праздничные дни производится в соответствии со ст. 153 ТК РФ.</a:t>
            </a:r>
          </a:p>
          <a:p>
            <a:pPr>
              <a:buNone/>
            </a:pPr>
            <a:endParaRPr lang="ru-RU" sz="1000" dirty="0" smtClean="0"/>
          </a:p>
          <a:p>
            <a:pPr>
              <a:buNone/>
            </a:pPr>
            <a:r>
              <a:rPr lang="ru-RU" sz="1500" dirty="0" smtClean="0"/>
              <a:t>Работа </a:t>
            </a:r>
            <a:r>
              <a:rPr lang="ru-RU" sz="1500" dirty="0"/>
              <a:t>в выходной или нерабочий праздничный день оплачивается не менее чем в двойном </a:t>
            </a:r>
            <a:r>
              <a:rPr lang="ru-RU" sz="1500" dirty="0" smtClean="0"/>
              <a:t>размере.</a:t>
            </a:r>
          </a:p>
          <a:p>
            <a:pPr>
              <a:buNone/>
            </a:pPr>
            <a:r>
              <a:rPr lang="ru-RU" sz="1500" dirty="0"/>
              <a:t>По желанию работника, работавшего в выходной или нерабочий </a:t>
            </a:r>
            <a:r>
              <a:rPr lang="ru-RU" sz="1500" dirty="0" smtClean="0"/>
              <a:t>праздничный </a:t>
            </a:r>
            <a:r>
              <a:rPr lang="ru-RU" sz="1500" dirty="0"/>
              <a:t>день, ему может быть предоставлен другой день отдыха. В этом случае работа в выходной или нерабочий праздничный день оплачивается в одинарном размере, а день отдыха оплате не подлежит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39850"/>
          </a:xfrm>
        </p:spPr>
        <p:txBody>
          <a:bodyPr>
            <a:normAutofit fontScale="90000"/>
          </a:bodyPr>
          <a:lstStyle/>
          <a:p>
            <a:r>
              <a:rPr lang="ru-RU" sz="33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1. Привлечение </a:t>
            </a:r>
            <a:r>
              <a:rPr lang="ru-RU" sz="3300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работника к работе в выходные или нерабочие праздничные дни с письменного согласия работника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72072"/>
          </a:xfrm>
        </p:spPr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ru-RU" dirty="0"/>
              <a:t>Этот вариант применяется в случае необходимости выполнения заранее непредвиденных работ, от срочного выполнения которых зависит в </a:t>
            </a:r>
            <a:r>
              <a:rPr lang="ru-RU" dirty="0" smtClean="0"/>
              <a:t>дальнейшем </a:t>
            </a:r>
            <a:r>
              <a:rPr lang="ru-RU" dirty="0"/>
              <a:t>нормальная работа организации в целом или ее отдельных структурных подразделений, индивидуального предпринимателя</a:t>
            </a:r>
            <a:r>
              <a:rPr lang="ru-RU" dirty="0" smtClean="0"/>
              <a:t>.</a:t>
            </a:r>
          </a:p>
          <a:p>
            <a:pPr>
              <a:buNone/>
            </a:pPr>
            <a:endParaRPr lang="ru-RU" dirty="0"/>
          </a:p>
          <a:p>
            <a:pPr>
              <a:buNone/>
            </a:pPr>
            <a:r>
              <a:rPr lang="ru-RU" dirty="0" smtClean="0"/>
              <a:t>- </a:t>
            </a:r>
            <a:r>
              <a:rPr lang="ru-RU" dirty="0"/>
              <a:t>Фиксируем наличие обстоятельств, при которых допускается привлечение работника к работе в выходные и нерабочие праздничные дни</a:t>
            </a:r>
          </a:p>
          <a:p>
            <a:pPr>
              <a:buFontTx/>
              <a:buChar char="-"/>
            </a:pPr>
            <a:r>
              <a:rPr lang="ru-RU" dirty="0" smtClean="0"/>
              <a:t>Учитываем </a:t>
            </a:r>
            <a:r>
              <a:rPr lang="ru-RU" dirty="0"/>
              <a:t>гарантии, предусмотренные для отдельных категорий </a:t>
            </a:r>
            <a:r>
              <a:rPr lang="ru-RU" dirty="0" smtClean="0"/>
              <a:t>работников</a:t>
            </a:r>
          </a:p>
          <a:p>
            <a:pPr>
              <a:buFontTx/>
              <a:buChar char="-"/>
            </a:pPr>
            <a:r>
              <a:rPr lang="ru-RU" dirty="0"/>
              <a:t>Направить работнику предложение о привлечении к работе в выходные и нерабочие праздничные </a:t>
            </a:r>
            <a:r>
              <a:rPr lang="ru-RU" dirty="0" smtClean="0"/>
              <a:t>дни</a:t>
            </a:r>
            <a:endParaRPr lang="ru-RU" dirty="0"/>
          </a:p>
          <a:p>
            <a:pPr>
              <a:buFontTx/>
              <a:buChar char="-"/>
            </a:pPr>
            <a:r>
              <a:rPr lang="ru-RU" dirty="0" smtClean="0"/>
              <a:t>Получаем </a:t>
            </a:r>
            <a:r>
              <a:rPr lang="ru-RU" dirty="0"/>
              <a:t>письменное согласие </a:t>
            </a:r>
            <a:r>
              <a:rPr lang="ru-RU" dirty="0" smtClean="0"/>
              <a:t>работника</a:t>
            </a:r>
          </a:p>
          <a:p>
            <a:pPr>
              <a:buFontTx/>
              <a:buChar char="-"/>
            </a:pPr>
            <a:r>
              <a:rPr lang="ru-RU" dirty="0"/>
              <a:t>Издаем приказ о привлечении работника к работе в выходные и нерабочие праздничные </a:t>
            </a:r>
            <a:r>
              <a:rPr lang="ru-RU" dirty="0" smtClean="0"/>
              <a:t>дни</a:t>
            </a:r>
            <a:endParaRPr lang="ru-RU" dirty="0"/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368412"/>
          </a:xfrm>
        </p:spPr>
        <p:txBody>
          <a:bodyPr>
            <a:noAutofit/>
          </a:bodyPr>
          <a:lstStyle/>
          <a:p>
            <a:r>
              <a:rPr lang="ru-RU" sz="30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2. Привлечение </a:t>
            </a:r>
            <a:r>
              <a:rPr lang="ru-RU" sz="3000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работника к работе в выходные или нерабочие праздничные дни без его письменного согласия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857364"/>
            <a:ext cx="8229600" cy="4429156"/>
          </a:xfrm>
        </p:spPr>
        <p:txBody>
          <a:bodyPr>
            <a:normAutofit fontScale="55000" lnSpcReduction="20000"/>
          </a:bodyPr>
          <a:lstStyle/>
          <a:p>
            <a:pPr>
              <a:buNone/>
            </a:pPr>
            <a:r>
              <a:rPr lang="ru-RU" dirty="0" smtClean="0"/>
              <a:t> </a:t>
            </a:r>
            <a:r>
              <a:rPr lang="ru-RU" dirty="0"/>
              <a:t>Привлечение работников к работе в выходные и нерабочие праздничные дни без их согласия допускается в следующих случаях:</a:t>
            </a:r>
          </a:p>
          <a:p>
            <a:pPr lvl="0"/>
            <a:r>
              <a:rPr lang="ru-RU" dirty="0"/>
              <a:t>для предотвращения катастрофы, производственной аварии либо устра­нения последствий катастрофы, производственной аварии или стихийного бедствия;</a:t>
            </a:r>
          </a:p>
          <a:p>
            <a:pPr lvl="0"/>
            <a:r>
              <a:rPr lang="ru-RU" dirty="0"/>
              <a:t>для предотвращения несчастных случаев, уничтожения или порчи </a:t>
            </a:r>
            <a:r>
              <a:rPr lang="ru-RU" dirty="0" smtClean="0"/>
              <a:t>имущества </a:t>
            </a:r>
            <a:r>
              <a:rPr lang="ru-RU" dirty="0"/>
              <a:t>работодателя, государственного или муниципального имущества;</a:t>
            </a:r>
          </a:p>
          <a:p>
            <a:pPr lvl="0"/>
            <a:r>
              <a:rPr lang="ru-RU" dirty="0"/>
              <a:t>для выполнения работ, необходимость которых обусловлена введением чрезвычайного или военного положения, а также неотложных работ в условиях чрезвычайных обстоятельств, т.е. в случае бедствия или угрозы бедствия (пожары, наводнения, голод, землетрясения, эпидемии или </a:t>
            </a:r>
            <a:r>
              <a:rPr lang="ru-RU" dirty="0" smtClean="0"/>
              <a:t>эпизоотии</a:t>
            </a:r>
            <a:r>
              <a:rPr lang="ru-RU" dirty="0"/>
              <a:t>) и в иных случаях, ставящих под угрозу жизнь или нормальные жизненные условия всего населения или его части</a:t>
            </a:r>
            <a:r>
              <a:rPr lang="ru-RU" dirty="0" smtClean="0"/>
              <a:t>.</a:t>
            </a:r>
          </a:p>
          <a:p>
            <a:pPr lvl="0"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- </a:t>
            </a:r>
            <a:r>
              <a:rPr lang="ru-RU" dirty="0"/>
              <a:t>Фиксируем наличие обстоятельств, при которых допускается привлечение работника к работе в выходные и нерабочие праздничные дни</a:t>
            </a:r>
          </a:p>
          <a:p>
            <a:pPr>
              <a:buNone/>
            </a:pPr>
            <a:r>
              <a:rPr lang="ru-RU" dirty="0" smtClean="0"/>
              <a:t>- </a:t>
            </a:r>
            <a:r>
              <a:rPr lang="ru-RU" dirty="0"/>
              <a:t>Учитываем гарантии, предусмотренные для отдельных категорий работников</a:t>
            </a:r>
          </a:p>
          <a:p>
            <a:pPr>
              <a:buNone/>
            </a:pPr>
            <a:r>
              <a:rPr lang="ru-RU" dirty="0" smtClean="0"/>
              <a:t>- </a:t>
            </a:r>
            <a:r>
              <a:rPr lang="ru-RU" dirty="0"/>
              <a:t>Издаем приказ о привлечении работника к работе в выходные и нерабочие праздничные дни</a:t>
            </a:r>
          </a:p>
          <a:p>
            <a:pPr lvl="0">
              <a:buNone/>
            </a:pPr>
            <a:endParaRPr lang="ru-RU" dirty="0"/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082924"/>
          </a:xfrm>
        </p:spPr>
        <p:txBody>
          <a:bodyPr>
            <a:normAutofit fontScale="90000"/>
          </a:bodyPr>
          <a:lstStyle/>
          <a:p>
            <a:r>
              <a:rPr lang="ru-RU" sz="30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3. </a:t>
            </a:r>
            <a:r>
              <a:rPr lang="ru-RU" sz="2800" b="1" dirty="0">
                <a:solidFill>
                  <a:schemeClr val="accent2">
                    <a:lumMod val="75000"/>
                  </a:schemeClr>
                </a:solidFill>
              </a:rPr>
              <a:t>Привлечение работников в выходные и нерабочие праздничные дни для производства работ, приостановка которых невозможна по </a:t>
            </a:r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</a:rPr>
              <a:t>производственно-техническим </a:t>
            </a:r>
            <a:r>
              <a:rPr lang="ru-RU" sz="2800" b="1" dirty="0">
                <a:solidFill>
                  <a:schemeClr val="accent2">
                    <a:lumMod val="75000"/>
                  </a:schemeClr>
                </a:solidFill>
              </a:rPr>
              <a:t>условиям (непрерывно действующие организации), работ, вызываемых необходимостью обслуживания населения, а также неотложных ремонтных и погрузочно-разгрузочных работ</a:t>
            </a:r>
            <a:r>
              <a:rPr lang="ru-RU" sz="3200" dirty="0"/>
              <a:t/>
            </a:r>
            <a:br>
              <a:rPr lang="ru-RU" sz="3200" dirty="0"/>
            </a:br>
            <a:endParaRPr lang="ru-RU" sz="3000" b="1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357562"/>
            <a:ext cx="8229600" cy="3214710"/>
          </a:xfrm>
        </p:spPr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ru-RU" dirty="0"/>
              <a:t>Производство данных работ допускается без согласования с работником (ч. 6 ст. 113 ТК РФ). </a:t>
            </a:r>
            <a:endParaRPr lang="ru-RU" dirty="0" smtClean="0"/>
          </a:p>
          <a:p>
            <a:pPr>
              <a:buFontTx/>
              <a:buChar char="-"/>
            </a:pPr>
            <a:r>
              <a:rPr lang="ru-RU" dirty="0" smtClean="0"/>
              <a:t>Фиксируем </a:t>
            </a:r>
            <a:r>
              <a:rPr lang="ru-RU" dirty="0"/>
              <a:t>наличие обстоятельств, при которых допускается привлечение работника к работе в выходные и нерабочие праздничные дни</a:t>
            </a:r>
          </a:p>
          <a:p>
            <a:pPr>
              <a:buNone/>
            </a:pPr>
            <a:r>
              <a:rPr lang="ru-RU" dirty="0"/>
              <a:t> </a:t>
            </a:r>
            <a:r>
              <a:rPr lang="ru-RU" dirty="0" smtClean="0"/>
              <a:t>- Учитываем </a:t>
            </a:r>
            <a:r>
              <a:rPr lang="ru-RU" dirty="0"/>
              <a:t>гарантии, предусмотренные для отдельных категорий </a:t>
            </a:r>
            <a:r>
              <a:rPr lang="ru-RU" dirty="0" smtClean="0"/>
              <a:t>работников</a:t>
            </a:r>
            <a:r>
              <a:rPr lang="ru-RU" dirty="0"/>
              <a:t> </a:t>
            </a:r>
          </a:p>
          <a:p>
            <a:pPr>
              <a:buNone/>
            </a:pPr>
            <a:r>
              <a:rPr lang="ru-RU" dirty="0" smtClean="0"/>
              <a:t>-  Издаем </a:t>
            </a:r>
            <a:r>
              <a:rPr lang="ru-RU" dirty="0"/>
              <a:t>приказ о привлечении работника к работе в выходные и нерабочие праздничные дни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42852"/>
            <a:ext cx="8229600" cy="785818"/>
          </a:xfrm>
        </p:spPr>
        <p:txBody>
          <a:bodyPr>
            <a:normAutofit/>
          </a:bodyPr>
          <a:lstStyle/>
          <a:p>
            <a:r>
              <a:rPr lang="ru-RU" sz="34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Сменная работа</a:t>
            </a:r>
            <a:endParaRPr lang="ru-RU" sz="3400" b="1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000108"/>
            <a:ext cx="8229600" cy="5357850"/>
          </a:xfrm>
        </p:spPr>
        <p:txBody>
          <a:bodyPr>
            <a:normAutofit fontScale="77500" lnSpcReduction="20000"/>
          </a:bodyPr>
          <a:lstStyle/>
          <a:p>
            <a:pPr algn="ctr">
              <a:buFontTx/>
              <a:buChar char="-"/>
            </a:pPr>
            <a:r>
              <a:rPr lang="ru-RU" dirty="0" smtClean="0"/>
              <a:t>это  </a:t>
            </a:r>
            <a:r>
              <a:rPr lang="ru-RU" dirty="0"/>
              <a:t>работа в две, три или четыре смены - вводится в тех случаях, когда длительность производственного процесса превышает допустимую продолжительность ежедневной работы, а также в целях более эффективного использования оборудования, увеличения объема вы­пускаемой продукции или оказываемых услуг (ч. 1 ст. 103 ТК РФ</a:t>
            </a:r>
            <a:r>
              <a:rPr lang="ru-RU" dirty="0" smtClean="0"/>
              <a:t>).</a:t>
            </a:r>
          </a:p>
          <a:p>
            <a:pPr>
              <a:buNone/>
            </a:pPr>
            <a:r>
              <a:rPr lang="ru-RU" dirty="0"/>
              <a:t>Все условия сменной работы у данного работодателя должны быть </a:t>
            </a:r>
            <a:r>
              <a:rPr lang="ru-RU" dirty="0" smtClean="0"/>
              <a:t>установлены </a:t>
            </a:r>
            <a:r>
              <a:rPr lang="ru-RU" dirty="0"/>
              <a:t>в локальных нормативных актах, с которыми работник знакомится под роспись при приеме на работу (заключении трудового договора</a:t>
            </a:r>
            <a:r>
              <a:rPr lang="ru-RU" dirty="0" smtClean="0"/>
              <a:t>).</a:t>
            </a:r>
          </a:p>
          <a:p>
            <a:pPr>
              <a:buNone/>
            </a:pPr>
            <a:r>
              <a:rPr lang="ru-RU" dirty="0"/>
              <a:t>При сменной работе каждая группа работников должна производить работу в течение установленной продолжительности рабочего времени в соответствии с графиком сменности. </a:t>
            </a:r>
          </a:p>
          <a:p>
            <a:pPr>
              <a:buNone/>
            </a:pPr>
            <a:endParaRPr lang="ru-RU" dirty="0"/>
          </a:p>
          <a:p>
            <a:pPr>
              <a:buFontTx/>
              <a:buChar char="-"/>
            </a:pPr>
            <a:endParaRPr lang="ru-RU" dirty="0"/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71480"/>
            <a:ext cx="8229600" cy="5554683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dirty="0" smtClean="0"/>
              <a:t>При </a:t>
            </a:r>
            <a:r>
              <a:rPr lang="ru-RU" dirty="0"/>
              <a:t>этом графики должны отражать требование ст. 110 ТК РФ о предоставлении еженедельного непрерывного отдыха не менее 42 часов.</a:t>
            </a:r>
          </a:p>
          <a:p>
            <a:pPr>
              <a:buNone/>
            </a:pPr>
            <a:r>
              <a:rPr lang="ru-RU" dirty="0"/>
              <a:t>При составлении графиков сменности работодатель учитывает мнение представительного органа работников в порядке, установленном ст. 372 ТК РФ для принятия локальных нормативных </a:t>
            </a:r>
            <a:r>
              <a:rPr lang="ru-RU" dirty="0" smtClean="0"/>
              <a:t>актов.</a:t>
            </a:r>
          </a:p>
          <a:p>
            <a:pPr>
              <a:buNone/>
            </a:pPr>
            <a:r>
              <a:rPr lang="ru-RU" dirty="0"/>
              <a:t>Графики сменности доводятся до сведения работников не позднее чем 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за </a:t>
            </a:r>
            <a:r>
              <a:rPr lang="ru-RU" i="1" dirty="0">
                <a:solidFill>
                  <a:schemeClr val="accent1">
                    <a:lumMod val="75000"/>
                  </a:schemeClr>
                </a:solidFill>
              </a:rPr>
              <a:t>один месяц</a:t>
            </a:r>
            <a:r>
              <a:rPr lang="ru-RU" i="1" dirty="0"/>
              <a:t> </a:t>
            </a:r>
            <a:r>
              <a:rPr lang="ru-RU" dirty="0"/>
              <a:t>до введения их в действие.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642942"/>
          </a:xfrm>
        </p:spPr>
        <p:txBody>
          <a:bodyPr>
            <a:normAutofit/>
          </a:bodyPr>
          <a:lstStyle/>
          <a:p>
            <a:r>
              <a:rPr lang="ru-RU" sz="34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Суммированный учет рабочего времени</a:t>
            </a:r>
            <a:endParaRPr lang="ru-RU" sz="3400" b="1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642918"/>
            <a:ext cx="8401080" cy="6215082"/>
          </a:xfrm>
        </p:spPr>
        <p:txBody>
          <a:bodyPr>
            <a:normAutofit fontScale="47500" lnSpcReduction="20000"/>
          </a:bodyPr>
          <a:lstStyle/>
          <a:p>
            <a:pPr>
              <a:buNone/>
            </a:pPr>
            <a:r>
              <a:rPr lang="ru-RU" dirty="0" smtClean="0"/>
              <a:t>Когда </a:t>
            </a:r>
            <a:r>
              <a:rPr lang="ru-RU" dirty="0"/>
              <a:t>по условиям производства (работы) у работодателя в целом или при выполнении отдельных видов работ не может быть соблюдена </a:t>
            </a:r>
            <a:r>
              <a:rPr lang="ru-RU" dirty="0" smtClean="0"/>
              <a:t>установленная </a:t>
            </a:r>
            <a:r>
              <a:rPr lang="ru-RU" dirty="0"/>
              <a:t>для данной категории работников ежедневная или еженедельная продолжительность рабочего времени, допускается введение суммированного учета рабочего времени с тем, чтобы продолжительность рабочего времени за учетный период (месяц, квартал или другой период) не превышала </a:t>
            </a:r>
            <a:r>
              <a:rPr lang="ru-RU" dirty="0" smtClean="0"/>
              <a:t>нормального </a:t>
            </a:r>
            <a:r>
              <a:rPr lang="ru-RU" dirty="0"/>
              <a:t>числа рабочих часов. 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>Учетный </a:t>
            </a:r>
            <a:r>
              <a:rPr lang="ru-RU" dirty="0"/>
              <a:t>период не может превышать одного года (ч. 1 ст. 104ТК РФ).</a:t>
            </a:r>
          </a:p>
          <a:p>
            <a:pPr>
              <a:buNone/>
            </a:pPr>
            <a:r>
              <a:rPr lang="ru-RU" dirty="0"/>
              <a:t>Нормальное число рабочих часов за учетный период определяется исходя из установленной для данной категории работников еженедельной продолжительности рабочего времени. Для работников, работающих неполный рабочий день (смену) и (или) неполную рабочую неделю, нормальное число рабочих часов за учетный период соответственно уменьшается.</a:t>
            </a:r>
          </a:p>
          <a:p>
            <a:pPr>
              <a:buNone/>
            </a:pPr>
            <a:r>
              <a:rPr lang="ru-RU" dirty="0"/>
              <a:t>Установление суммированного учета рабочего времени для некоторых категорий работников предусматривается законодательством.</a:t>
            </a:r>
          </a:p>
          <a:p>
            <a:pPr>
              <a:buNone/>
            </a:pPr>
            <a:r>
              <a:rPr lang="ru-RU" dirty="0"/>
              <a:t>Так, в соответствии со ст. 300 ТК РФ при вахтовом методе организации работы в обязательном порядке устанавливается суммированный учет рабочего времени, при котором фактическая продолжительность ежедневной работы может отклоняться от нормальной продолжительности рабочего времени, предусмотренной ст. 91 ТК РФ. 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>В </a:t>
            </a:r>
            <a:r>
              <a:rPr lang="ru-RU" dirty="0"/>
              <a:t>этом случае учетный период включает:</a:t>
            </a:r>
          </a:p>
          <a:p>
            <a:r>
              <a:rPr lang="ru-RU" dirty="0" smtClean="0"/>
              <a:t>рабочее </a:t>
            </a:r>
            <a:r>
              <a:rPr lang="ru-RU" dirty="0"/>
              <a:t>время;</a:t>
            </a:r>
          </a:p>
          <a:p>
            <a:r>
              <a:rPr lang="ru-RU" dirty="0" smtClean="0"/>
              <a:t>время </a:t>
            </a:r>
            <a:r>
              <a:rPr lang="ru-RU" dirty="0"/>
              <a:t>в пути от места нахождения организации или от пункта сбора</a:t>
            </a:r>
            <a:br>
              <a:rPr lang="ru-RU" dirty="0"/>
            </a:br>
            <a:r>
              <a:rPr lang="ru-RU" dirty="0"/>
              <a:t>до места выполнения работ и обратно;</a:t>
            </a:r>
          </a:p>
          <a:p>
            <a:r>
              <a:rPr lang="ru-RU" dirty="0" smtClean="0"/>
              <a:t>время </a:t>
            </a:r>
            <a:r>
              <a:rPr lang="ru-RU" dirty="0"/>
              <a:t>отдыха, приходящееся на данный календарный отрезок времени.</a:t>
            </a:r>
            <a:br>
              <a:rPr lang="ru-RU" dirty="0"/>
            </a:br>
            <a:endParaRPr lang="ru-RU" dirty="0" smtClean="0"/>
          </a:p>
          <a:p>
            <a:pPr>
              <a:buNone/>
            </a:pPr>
            <a:r>
              <a:rPr lang="ru-RU" dirty="0" smtClean="0"/>
              <a:t>Порядок </a:t>
            </a:r>
            <a:r>
              <a:rPr lang="ru-RU" dirty="0"/>
              <a:t>введения суммированного учета рабочего времени </a:t>
            </a:r>
            <a:r>
              <a:rPr lang="ru-RU" dirty="0" smtClean="0"/>
              <a:t>устанавливается </a:t>
            </a:r>
            <a:r>
              <a:rPr lang="ru-RU" dirty="0"/>
              <a:t>правилами внутреннего трудового распорядка (ч. 3 ст. 104 ТК </a:t>
            </a:r>
            <a:r>
              <a:rPr lang="ru-RU" dirty="0" smtClean="0"/>
              <a:t>РФ)</a:t>
            </a:r>
            <a:endParaRPr lang="ru-RU" dirty="0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785794"/>
          </a:xfrm>
        </p:spPr>
        <p:txBody>
          <a:bodyPr>
            <a:normAutofit fontScale="90000"/>
          </a:bodyPr>
          <a:lstStyle/>
          <a:p>
            <a:r>
              <a:rPr lang="ru-RU" sz="30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Работа в режиме гибкого рабочего времени </a:t>
            </a:r>
            <a:br>
              <a:rPr lang="ru-RU" sz="30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0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ст. 102 ТК РФ</a:t>
            </a:r>
            <a:endParaRPr lang="ru-RU" sz="3000" b="1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714356"/>
            <a:ext cx="8229600" cy="5786478"/>
          </a:xfrm>
        </p:spPr>
        <p:txBody>
          <a:bodyPr>
            <a:normAutofit fontScale="55000" lnSpcReduction="20000"/>
          </a:bodyPr>
          <a:lstStyle/>
          <a:p>
            <a:pPr>
              <a:buNone/>
            </a:pPr>
            <a:r>
              <a:rPr lang="ru-RU" dirty="0" smtClean="0"/>
              <a:t>При </a:t>
            </a:r>
            <a:r>
              <a:rPr lang="ru-RU" dirty="0"/>
              <a:t>работе в режиме гибкого рабочего времени начало, окончание или общая продолжительность рабочего дня </a:t>
            </a:r>
            <a:r>
              <a:rPr lang="ru-RU" u="sng" dirty="0"/>
              <a:t>определяются по </a:t>
            </a:r>
            <a:r>
              <a:rPr lang="ru-RU" u="sng" dirty="0" smtClean="0"/>
              <a:t>соглашению </a:t>
            </a:r>
            <a:r>
              <a:rPr lang="ru-RU" u="sng" dirty="0"/>
              <a:t>сторон</a:t>
            </a:r>
            <a:r>
              <a:rPr lang="ru-RU" dirty="0"/>
              <a:t>.</a:t>
            </a:r>
          </a:p>
          <a:p>
            <a:pPr>
              <a:buNone/>
            </a:pPr>
            <a:r>
              <a:rPr lang="ru-RU" dirty="0"/>
              <a:t>Работодатель обеспечивает отработку работником суммарного количества рабочих часов в течение соответствующих учетных периодов (рабочего дня, недели, месяца и других).</a:t>
            </a:r>
          </a:p>
          <a:p>
            <a:pPr>
              <a:buNone/>
            </a:pPr>
            <a:r>
              <a:rPr lang="ru-RU" dirty="0"/>
              <a:t>Вопросы, касающиеся рекомендаций по применению режимов гибкого рабочего времени, регулируются </a:t>
            </a:r>
            <a:r>
              <a:rPr lang="ru-RU" i="1" dirty="0"/>
              <a:t>постановлением Госкомтруда СССР № 162, ВЦСПС № 12-55 от 30.05.85 «Об утверждении Рекомендаций по применению режимов гибкого рабочего времени на предприятиях, в учреждениях и </a:t>
            </a:r>
            <a:r>
              <a:rPr lang="ru-RU" i="1" dirty="0" smtClean="0"/>
              <a:t>организациях </a:t>
            </a:r>
            <a:r>
              <a:rPr lang="ru-RU" i="1" dirty="0"/>
              <a:t>отраслей народного хозяйства</a:t>
            </a:r>
            <a:r>
              <a:rPr lang="ru-RU" i="1" dirty="0" smtClean="0"/>
              <a:t>». (утратил силу  Приказ Минтруда РФ № 415 от 10.05.2017г.)</a:t>
            </a:r>
            <a:endParaRPr lang="ru-RU" dirty="0"/>
          </a:p>
          <a:p>
            <a:pPr>
              <a:buNone/>
            </a:pPr>
            <a:r>
              <a:rPr lang="ru-RU" dirty="0"/>
              <a:t>Основным элементом режима гибкого рабочего времени являются скользящие (гибкие) графики работы. Они устанавливаются по соглашению между работодателем и работником как при приеме на работу (заключении трудового договора), так и в период действия трудового договора. Соглашение о гибком рабочем времени может быть достигнуто как на определенный срок, так и без указания срока.</a:t>
            </a:r>
          </a:p>
          <a:p>
            <a:pPr>
              <a:buNone/>
            </a:pPr>
            <a:r>
              <a:rPr lang="ru-RU" dirty="0"/>
              <a:t>Установление режима гибкого рабочего времени оформляется </a:t>
            </a:r>
            <a:r>
              <a:rPr lang="ru-RU" i="1" dirty="0"/>
              <a:t>приказом (распоряжением) </a:t>
            </a:r>
            <a:r>
              <a:rPr lang="ru-RU" dirty="0"/>
              <a:t>работодателя.</a:t>
            </a:r>
          </a:p>
          <a:p>
            <a:pPr>
              <a:buNone/>
            </a:pPr>
            <a:r>
              <a:rPr lang="ru-RU" dirty="0"/>
              <a:t>Скользящий (гибкий) график предполагает: в организации </a:t>
            </a:r>
            <a:r>
              <a:rPr lang="ru-RU" dirty="0" smtClean="0"/>
              <a:t>устанавливается </a:t>
            </a:r>
            <a:r>
              <a:rPr lang="ru-RU" dirty="0"/>
              <a:t>фиксированное время - период, когда работники должны обязательно находиться на рабочих местах, переменное (гибкое) время в начале и в конце рабочей смены, в пределах которого работники вправе начинать и заканчивать работу по своему усмотрению</a:t>
            </a:r>
            <a:r>
              <a:rPr lang="ru-RU" dirty="0" smtClean="0"/>
              <a:t>.</a:t>
            </a:r>
          </a:p>
          <a:p>
            <a:pPr>
              <a:buNone/>
            </a:pPr>
            <a:endParaRPr lang="ru-RU" dirty="0"/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714356"/>
            <a:ext cx="8229600" cy="5411807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357422" y="1571612"/>
            <a:ext cx="4071966" cy="857256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Рабочее время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571472" y="5143512"/>
            <a:ext cx="3000396" cy="928694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2714612" y="3429000"/>
            <a:ext cx="3643338" cy="1214446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/>
              <a:t>нормальной продолжительности, которое не может </a:t>
            </a:r>
            <a:r>
              <a:rPr lang="ru-RU" dirty="0" smtClean="0"/>
              <a:t>превышать </a:t>
            </a:r>
            <a:r>
              <a:rPr lang="ru-RU" dirty="0"/>
              <a:t>40 часов в неделю (ст. 91 ТК РФ);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5715008" y="5214950"/>
            <a:ext cx="2928958" cy="785818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4" name="TextBox 13"/>
          <p:cNvSpPr txBox="1"/>
          <p:nvPr/>
        </p:nvSpPr>
        <p:spPr>
          <a:xfrm>
            <a:off x="500034" y="5214950"/>
            <a:ext cx="300039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/>
              <a:t>сокращенное рабочее время (ст. 92 ТК РФ</a:t>
            </a:r>
            <a:r>
              <a:rPr lang="ru-RU" dirty="0" smtClean="0"/>
              <a:t>)</a:t>
            </a:r>
            <a:endParaRPr lang="ru-RU" dirty="0"/>
          </a:p>
          <a:p>
            <a:endParaRPr lang="ru-RU" dirty="0"/>
          </a:p>
        </p:txBody>
      </p:sp>
      <p:sp>
        <p:nvSpPr>
          <p:cNvPr id="15" name="TextBox 14"/>
          <p:cNvSpPr txBox="1"/>
          <p:nvPr/>
        </p:nvSpPr>
        <p:spPr>
          <a:xfrm>
            <a:off x="5786446" y="5286388"/>
            <a:ext cx="292895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/>
              <a:t>неполное рабочее время (ст. 93 ТК РФ).</a:t>
            </a:r>
          </a:p>
          <a:p>
            <a:endParaRPr lang="ru-RU" dirty="0"/>
          </a:p>
        </p:txBody>
      </p:sp>
      <p:cxnSp>
        <p:nvCxnSpPr>
          <p:cNvPr id="17" name="Прямая со стрелкой 16"/>
          <p:cNvCxnSpPr/>
          <p:nvPr/>
        </p:nvCxnSpPr>
        <p:spPr>
          <a:xfrm rot="5400000">
            <a:off x="821505" y="3107529"/>
            <a:ext cx="2500330" cy="128588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/>
          <p:nvPr/>
        </p:nvCxnSpPr>
        <p:spPr>
          <a:xfrm rot="5400000">
            <a:off x="3858414" y="2999578"/>
            <a:ext cx="857256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 стрелкой 22"/>
          <p:cNvCxnSpPr/>
          <p:nvPr/>
        </p:nvCxnSpPr>
        <p:spPr>
          <a:xfrm rot="16200000" flipH="1">
            <a:off x="5572132" y="3143248"/>
            <a:ext cx="2643206" cy="135732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Прямоугольник 23"/>
          <p:cNvSpPr/>
          <p:nvPr/>
        </p:nvSpPr>
        <p:spPr>
          <a:xfrm>
            <a:off x="2071670" y="0"/>
            <a:ext cx="5357850" cy="714380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5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Виды рабочего времени</a:t>
            </a:r>
            <a:endParaRPr lang="ru-RU" sz="2500" b="1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57166"/>
            <a:ext cx="8229600" cy="6143668"/>
          </a:xfrm>
        </p:spPr>
        <p:txBody>
          <a:bodyPr>
            <a:normAutofit fontScale="55000" lnSpcReduction="20000"/>
          </a:bodyPr>
          <a:lstStyle/>
          <a:p>
            <a:pPr>
              <a:buNone/>
            </a:pPr>
            <a:r>
              <a:rPr lang="ru-RU" dirty="0"/>
              <a:t>В зависимости от продолжительности учетного периода применяются различные основные варианты режимов гибкого рабочего времени:</a:t>
            </a:r>
          </a:p>
          <a:p>
            <a:pPr lvl="0"/>
            <a:r>
              <a:rPr lang="ru-RU" dirty="0"/>
              <a:t>учетный период, равный рабочему дню, - когда его продолжительность отрабатывается полностью в тот же день;</a:t>
            </a:r>
          </a:p>
          <a:p>
            <a:pPr lvl="0"/>
            <a:r>
              <a:rPr lang="ru-RU" dirty="0"/>
              <a:t>учетный период, равный одной неделе, - когда его продолжительность, установленная в рабочих часах, полностью отрабатывается в данной рабочей неделе;</a:t>
            </a:r>
          </a:p>
          <a:p>
            <a:pPr lvl="0"/>
            <a:r>
              <a:rPr lang="ru-RU" dirty="0"/>
              <a:t>учетный период, равный рабочему месяцу, - когда установленная месячная норма рабочих часов полностью отрабатывается в данном месяце. </a:t>
            </a:r>
            <a:endParaRPr lang="ru-RU" dirty="0" smtClean="0"/>
          </a:p>
          <a:p>
            <a:pPr lvl="0">
              <a:buNone/>
            </a:pPr>
            <a:r>
              <a:rPr lang="ru-RU" dirty="0" smtClean="0"/>
              <a:t>Работающие </a:t>
            </a:r>
            <a:r>
              <a:rPr lang="ru-RU" dirty="0"/>
              <a:t>в режиме гибкого рабочего времени могут </a:t>
            </a:r>
            <a:r>
              <a:rPr lang="ru-RU" dirty="0" smtClean="0"/>
              <a:t>привлекаться к </a:t>
            </a:r>
            <a:r>
              <a:rPr lang="ru-RU" dirty="0"/>
              <a:t>сверхурочной работе только в порядке и по основаниям, указанным в ст. 99 ТК РФ</a:t>
            </a:r>
            <a:r>
              <a:rPr lang="ru-RU" dirty="0" smtClean="0"/>
              <a:t>.</a:t>
            </a:r>
          </a:p>
          <a:p>
            <a:pPr lvl="0">
              <a:buNone/>
            </a:pPr>
            <a:endParaRPr lang="ru-RU" dirty="0"/>
          </a:p>
          <a:p>
            <a:pPr>
              <a:buNone/>
            </a:pPr>
            <a:r>
              <a:rPr lang="ru-RU" dirty="0"/>
              <a:t>Вопросы, касающиеся порядка и условий применения скользящего (гибкого) графика работы для женщин, имеющих детей, регулируются </a:t>
            </a:r>
            <a:r>
              <a:rPr lang="ru-RU" i="1" dirty="0"/>
              <a:t>постановлением Госкомтруда СССР, </a:t>
            </a:r>
            <a:r>
              <a:rPr lang="ru-RU" i="1" dirty="0" smtClean="0"/>
              <a:t>ВЦСПС от </a:t>
            </a:r>
            <a:r>
              <a:rPr lang="ru-RU" i="1" dirty="0"/>
              <a:t>06.06.84 № 170/10-101 «</a:t>
            </a:r>
            <a:r>
              <a:rPr lang="ru-RU" i="1" dirty="0" smtClean="0"/>
              <a:t>Об утверждении </a:t>
            </a:r>
            <a:r>
              <a:rPr lang="ru-RU" i="1" dirty="0"/>
              <a:t>Положения о порядке и условиях применения скользящего (гибкого) графика работы для женщин, имеющих детей». </a:t>
            </a:r>
            <a:r>
              <a:rPr lang="ru-RU" i="1" dirty="0" smtClean="0"/>
              <a:t> (утратил силу Приказ Минтруда РФ от 29.12.2016г №  848)</a:t>
            </a:r>
          </a:p>
          <a:p>
            <a:pPr>
              <a:buNone/>
            </a:pPr>
            <a:r>
              <a:rPr lang="ru-RU" dirty="0" smtClean="0"/>
              <a:t>Данное </a:t>
            </a:r>
            <a:r>
              <a:rPr lang="ru-RU" dirty="0"/>
              <a:t>Положение предусматривает правовые нормы, обеспечивающие работницам при работе на скользящем (гибком) графике благоприятные условия для сочетания ими функций материнства с профессиональной деятельностью</a:t>
            </a:r>
            <a:r>
              <a:rPr lang="ru-RU" dirty="0" smtClean="0"/>
              <a:t>.</a:t>
            </a:r>
            <a:endParaRPr lang="ru-RU" dirty="0"/>
          </a:p>
          <a:p>
            <a:pPr>
              <a:buNone/>
            </a:pPr>
            <a:r>
              <a:rPr lang="ru-RU" dirty="0"/>
              <a:t>Гибкое рабочее время устанавливается по соглашению сторон.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785794"/>
          </a:xfrm>
        </p:spPr>
        <p:txBody>
          <a:bodyPr>
            <a:normAutofit/>
          </a:bodyPr>
          <a:lstStyle/>
          <a:p>
            <a:r>
              <a:rPr lang="ru-RU" sz="30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Разделение рабочего дня на части</a:t>
            </a:r>
            <a:endParaRPr lang="ru-RU" sz="3000" b="1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714356"/>
            <a:ext cx="8229600" cy="5786478"/>
          </a:xfrm>
        </p:spPr>
        <p:txBody>
          <a:bodyPr>
            <a:normAutofit fontScale="47500" lnSpcReduction="20000"/>
          </a:bodyPr>
          <a:lstStyle/>
          <a:p>
            <a:pPr>
              <a:buNone/>
            </a:pPr>
            <a:r>
              <a:rPr lang="ru-RU" dirty="0" smtClean="0"/>
              <a:t>На </a:t>
            </a:r>
            <a:r>
              <a:rPr lang="ru-RU" dirty="0"/>
              <a:t>тех работах, где это необходимо вследствие особого характера труда, а также при производстве работ, интенсивность которых неодинакова в течение рабочего дня (смены), рабочий день может быть разделен на части, с тем чтобы общая продолжительность рабочего времени не </a:t>
            </a:r>
            <a:r>
              <a:rPr lang="ru-RU" dirty="0" smtClean="0"/>
              <a:t>превышала </a:t>
            </a:r>
            <a:r>
              <a:rPr lang="ru-RU" dirty="0"/>
              <a:t>установленной продолжительности ежедневной работы. 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>Такое разделение </a:t>
            </a:r>
            <a:r>
              <a:rPr lang="ru-RU" dirty="0"/>
              <a:t>производится работодателем на основании локального нормативного акта, принятого с учетом мнения выборного органа первичной профсоюзной организации (ст. 105 ТК РФ).</a:t>
            </a:r>
          </a:p>
          <a:p>
            <a:pPr>
              <a:buNone/>
            </a:pPr>
            <a:r>
              <a:rPr lang="ru-RU" dirty="0"/>
              <a:t>ТК РФ не определяет, на какое число частей можно разделить рабочий день. Локальный нормативный акт, регулирующий разделение рабочего дня на части, должен </a:t>
            </a:r>
            <a:r>
              <a:rPr lang="ru-RU" dirty="0" smtClean="0"/>
              <a:t> предусматривать</a:t>
            </a:r>
            <a:r>
              <a:rPr lang="ru-RU" dirty="0"/>
              <a:t>:</a:t>
            </a:r>
          </a:p>
          <a:p>
            <a:pPr>
              <a:buNone/>
            </a:pPr>
            <a:r>
              <a:rPr lang="ru-RU" dirty="0" smtClean="0"/>
              <a:t>-  перечень </a:t>
            </a:r>
            <a:r>
              <a:rPr lang="ru-RU" dirty="0"/>
              <a:t>должностей, профессий, для которых вводится разделение рабочего дня;</a:t>
            </a:r>
          </a:p>
          <a:p>
            <a:pPr>
              <a:buNone/>
            </a:pPr>
            <a:r>
              <a:rPr lang="ru-RU" dirty="0" smtClean="0"/>
              <a:t>-  величину </a:t>
            </a:r>
            <a:r>
              <a:rPr lang="ru-RU" dirty="0"/>
              <a:t>продолжительности частей, на которые разделен рабочий день;</a:t>
            </a:r>
          </a:p>
          <a:p>
            <a:pPr lvl="0">
              <a:buNone/>
            </a:pPr>
            <a:r>
              <a:rPr lang="ru-RU" dirty="0" smtClean="0"/>
              <a:t>-  продолжительность </a:t>
            </a:r>
            <a:r>
              <a:rPr lang="ru-RU" dirty="0"/>
              <a:t>перерыва между ними;</a:t>
            </a:r>
          </a:p>
          <a:p>
            <a:pPr lvl="0">
              <a:buNone/>
            </a:pPr>
            <a:r>
              <a:rPr lang="ru-RU" dirty="0" smtClean="0"/>
              <a:t>-  срок</a:t>
            </a:r>
            <a:r>
              <a:rPr lang="ru-RU" dirty="0"/>
              <a:t>, на который вводится разделенный рабочий день, и т.п. </a:t>
            </a:r>
            <a:endParaRPr lang="ru-RU" dirty="0" smtClean="0"/>
          </a:p>
          <a:p>
            <a:pPr lvl="0">
              <a:buNone/>
            </a:pPr>
            <a:r>
              <a:rPr lang="ru-RU" dirty="0" smtClean="0"/>
              <a:t>Поскольку </a:t>
            </a:r>
            <a:r>
              <a:rPr lang="ru-RU" dirty="0"/>
              <a:t>режим, при котором рабочий день разделен на части, </a:t>
            </a:r>
            <a:r>
              <a:rPr lang="ru-RU" dirty="0" smtClean="0"/>
              <a:t>может быть </a:t>
            </a:r>
            <a:r>
              <a:rPr lang="ru-RU" dirty="0"/>
              <a:t>неудобен работнику, в локальный нормативный акт могут включаться доплаты и надбавки стимулирующего характера.</a:t>
            </a:r>
          </a:p>
          <a:p>
            <a:pPr>
              <a:buNone/>
            </a:pPr>
            <a:r>
              <a:rPr lang="ru-RU" dirty="0"/>
              <a:t>Для некоторых категорий работников разделение рабочего дня на части установлено законодательством.</a:t>
            </a:r>
          </a:p>
          <a:p>
            <a:pPr>
              <a:buNone/>
            </a:pPr>
            <a:r>
              <a:rPr lang="ru-RU" dirty="0"/>
              <a:t>Так, п. 13 </a:t>
            </a:r>
            <a:r>
              <a:rPr lang="ru-RU" i="1" dirty="0"/>
              <a:t>Положения об особенностях режима рабочего времени и времени отдыха водителей автомобилей, утв. приказом Минтранса России от 20.08.04 № 15, </a:t>
            </a:r>
            <a:r>
              <a:rPr lang="ru-RU" dirty="0"/>
              <a:t>водителям автобусов, работающим на регулярных городских, пригородных и междугородных автобусных маршрутах, с их согласия рабочий день может быть разделен на две части. Разделение производится работодателем на основании локального нормативного акта, принятого с учетом мнения представительного органа работников. Перерыв между двумя частями рабочего дня </a:t>
            </a:r>
            <a:r>
              <a:rPr lang="ru-RU" dirty="0" smtClean="0"/>
              <a:t>устанавливается </a:t>
            </a:r>
            <a:r>
              <a:rPr lang="ru-RU" dirty="0"/>
              <a:t>не позже чем через 4 часа после начала работы. Продолжительность перерыва между двумя частями рабочего дня должна быть не более двух часов без учета времени для отдыха и питания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571480"/>
            <a:ext cx="8229600" cy="5840435"/>
          </a:xfrm>
        </p:spPr>
        <p:txBody>
          <a:bodyPr>
            <a:normAutofit fontScale="55000" lnSpcReduction="20000"/>
          </a:bodyPr>
          <a:lstStyle/>
          <a:p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Нормальная продолжительность </a:t>
            </a:r>
            <a:r>
              <a:rPr lang="ru-RU" dirty="0"/>
              <a:t>рабочего времени является нормой рабочего времени для всех работников в РФ, независимо от того, у какого работодателя они работают, постоянная или временная, сезонная ли у них работа, 5-дневная или 6-дневная рабочая неделя</a:t>
            </a:r>
            <a:r>
              <a:rPr lang="ru-RU" dirty="0" smtClean="0"/>
              <a:t>.</a:t>
            </a:r>
          </a:p>
          <a:p>
            <a:pPr>
              <a:buNone/>
            </a:pPr>
            <a:endParaRPr lang="ru-RU" dirty="0"/>
          </a:p>
          <a:p>
            <a:r>
              <a:rPr lang="ru-RU" dirty="0"/>
              <a:t>Продолжительность рабочего дня или смены, непосредственно </a:t>
            </a:r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предшествующих 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нерабочему праздничному дню, уменьшается на 1 час. </a:t>
            </a:r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ru-RU" dirty="0" smtClean="0"/>
              <a:t>Ст. 95 ТК РФ</a:t>
            </a:r>
          </a:p>
          <a:p>
            <a:pPr>
              <a:buNone/>
            </a:pPr>
            <a:endParaRPr lang="ru-RU" dirty="0" smtClean="0">
              <a:solidFill>
                <a:schemeClr val="accent1">
                  <a:lumMod val="75000"/>
                </a:schemeClr>
              </a:solidFill>
            </a:endParaRPr>
          </a:p>
          <a:p>
            <a:r>
              <a:rPr lang="ru-RU" dirty="0" smtClean="0"/>
              <a:t>Накануне </a:t>
            </a:r>
            <a:r>
              <a:rPr lang="ru-RU" dirty="0"/>
              <a:t>выходных дней продолжительность работы при 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6-дневной рабочей неделе не может превышать 5 часов</a:t>
            </a:r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. </a:t>
            </a:r>
            <a:r>
              <a:rPr lang="ru-RU" dirty="0" smtClean="0"/>
              <a:t>Ст.95 ТК РФ</a:t>
            </a:r>
          </a:p>
          <a:p>
            <a:pPr>
              <a:buNone/>
            </a:pPr>
            <a:endParaRPr lang="ru-RU" dirty="0">
              <a:solidFill>
                <a:schemeClr val="accent1">
                  <a:lumMod val="75000"/>
                </a:schemeClr>
              </a:solidFill>
            </a:endParaRPr>
          </a:p>
          <a:p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Уменьшение продолжительности рабочего дня </a:t>
            </a:r>
            <a:r>
              <a:rPr lang="ru-RU" dirty="0"/>
              <a:t>(смены), </a:t>
            </a:r>
            <a:r>
              <a:rPr lang="ru-RU" dirty="0" smtClean="0"/>
              <a:t>непосредственно </a:t>
            </a:r>
            <a:r>
              <a:rPr lang="ru-RU" dirty="0"/>
              <a:t>предшествующего нерабочему праздничному дню, 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распространяется на всех работников</a:t>
            </a:r>
            <a:r>
              <a:rPr lang="ru-RU" dirty="0"/>
              <a:t>, в т.ч. на тех, кому уже установлена сокращенная </a:t>
            </a:r>
            <a:r>
              <a:rPr lang="ru-RU" dirty="0" smtClean="0"/>
              <a:t>продолжительность </a:t>
            </a:r>
            <a:r>
              <a:rPr lang="ru-RU" dirty="0"/>
              <a:t>рабочего времени (на несовершеннолетних работников, инвалидов и др</a:t>
            </a:r>
            <a:r>
              <a:rPr lang="ru-RU" dirty="0" smtClean="0"/>
              <a:t>.).</a:t>
            </a:r>
          </a:p>
          <a:p>
            <a:pPr>
              <a:buNone/>
            </a:pPr>
            <a:endParaRPr lang="ru-RU" dirty="0"/>
          </a:p>
          <a:p>
            <a:r>
              <a:rPr lang="ru-RU" dirty="0"/>
              <a:t>Согласно </a:t>
            </a:r>
            <a:r>
              <a:rPr lang="ru-RU" i="1" dirty="0" smtClean="0"/>
              <a:t>ст. 112 ТК РФ </a:t>
            </a:r>
            <a:r>
              <a:rPr lang="ru-RU" dirty="0"/>
              <a:t>в тех случаях, когда в соответствии с решением Правительства РФ 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выходной день переносится на рабочий день, продолжительность работы в этот день (бывший выходной) должна соответствовать продолжительности рабочего дня, на который </a:t>
            </a:r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перенесен 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выходной день.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85728"/>
            <a:ext cx="8229600" cy="6143668"/>
          </a:xfrm>
        </p:spPr>
        <p:txBody>
          <a:bodyPr>
            <a:normAutofit fontScale="55000" lnSpcReduction="20000"/>
          </a:bodyPr>
          <a:lstStyle/>
          <a:p>
            <a:pPr>
              <a:buNone/>
            </a:pPr>
            <a:r>
              <a:rPr lang="ru-RU" dirty="0"/>
              <a:t>Режим рабочего времени устанавливается работодателем в Правилах внутреннего трудового распорядка, принимаемых с учетом мнения </a:t>
            </a:r>
            <a:r>
              <a:rPr lang="ru-RU" dirty="0" smtClean="0"/>
              <a:t>представительного </a:t>
            </a:r>
            <a:r>
              <a:rPr lang="ru-RU" dirty="0"/>
              <a:t>органа работников, в соответствии с трудовым законодательством и иными нормативными правовыми актами, содержащими нормы трудового права, коллективным договором, соглашениями</a:t>
            </a:r>
            <a:r>
              <a:rPr lang="ru-RU" dirty="0" smtClean="0"/>
              <a:t>.</a:t>
            </a:r>
          </a:p>
          <a:p>
            <a:pPr>
              <a:buNone/>
            </a:pPr>
            <a:r>
              <a:rPr lang="ru-RU" dirty="0"/>
              <a:t>В понятие «</a:t>
            </a:r>
            <a:r>
              <a:rPr lang="ru-RU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режим рабочего времени</a:t>
            </a:r>
            <a:r>
              <a:rPr lang="ru-RU" dirty="0"/>
              <a:t>» включается:</a:t>
            </a:r>
          </a:p>
          <a:p>
            <a:pPr lvl="0"/>
            <a:r>
              <a:rPr lang="ru-RU" dirty="0"/>
              <a:t>продолжительность рабочей недели (5-дневная с двумя выходными днями, 6-дневная с одним выходным днем, рабочая неделя с предоставлением выходных дней по скользящему графику, неполная рабочая неделя);</a:t>
            </a:r>
          </a:p>
          <a:p>
            <a:pPr lvl="0"/>
            <a:r>
              <a:rPr lang="ru-RU" dirty="0"/>
              <a:t>работа с ненормированным рабочим днем для отдельных категорий работников;</a:t>
            </a:r>
          </a:p>
          <a:p>
            <a:pPr lvl="0"/>
            <a:r>
              <a:rPr lang="ru-RU" dirty="0"/>
              <a:t>продолжительность ежедневной работы (смены), в т.ч. неполного </a:t>
            </a:r>
            <a:r>
              <a:rPr lang="ru-RU" dirty="0" smtClean="0"/>
              <a:t>рабочего </a:t>
            </a:r>
            <a:r>
              <a:rPr lang="ru-RU" dirty="0"/>
              <a:t>дня (смены);</a:t>
            </a:r>
          </a:p>
          <a:p>
            <a:pPr lvl="0"/>
            <a:r>
              <a:rPr lang="ru-RU" dirty="0"/>
              <a:t>время начала и окончания работы, время перерывов в работе;</a:t>
            </a:r>
          </a:p>
          <a:p>
            <a:pPr lvl="0"/>
            <a:r>
              <a:rPr lang="ru-RU" dirty="0"/>
              <a:t>число смен в сутки;</a:t>
            </a:r>
          </a:p>
          <a:p>
            <a:pPr lvl="0"/>
            <a:r>
              <a:rPr lang="ru-RU" dirty="0"/>
              <a:t>чередование рабочих и нерабочих дней и т.д</a:t>
            </a:r>
            <a:r>
              <a:rPr lang="ru-RU" dirty="0" smtClean="0"/>
              <a:t>.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Если </a:t>
            </a:r>
            <a:r>
              <a:rPr lang="ru-RU" dirty="0"/>
              <a:t>режим рабочего времени конкретного работника отличается от </a:t>
            </a:r>
            <a:r>
              <a:rPr lang="ru-RU" dirty="0" smtClean="0"/>
              <a:t>общих </a:t>
            </a:r>
            <a:r>
              <a:rPr lang="ru-RU" dirty="0"/>
              <a:t>правил, установленных у работодателя, то он устанавливается сторонами при приеме на работу и закрепляется в трудовом договоре.</a:t>
            </a:r>
          </a:p>
          <a:p>
            <a:pPr>
              <a:buNone/>
            </a:pPr>
            <a:r>
              <a:rPr lang="ru-RU" dirty="0"/>
              <a:t>Если же необходимость изменения режима рабочего времени возникла в последующем, то изменение любых условий, установленных ранее в трудовом договоре, должно быть надлежащим образом оформлено.</a:t>
            </a:r>
          </a:p>
          <a:p>
            <a:pPr lvl="0">
              <a:buNone/>
            </a:pPr>
            <a:endParaRPr lang="ru-RU" dirty="0"/>
          </a:p>
          <a:p>
            <a:pPr>
              <a:buNone/>
            </a:pPr>
            <a:endParaRPr lang="ru-RU" dirty="0"/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582726"/>
          </a:xfrm>
        </p:spPr>
        <p:txBody>
          <a:bodyPr>
            <a:noAutofit/>
          </a:bodyPr>
          <a:lstStyle/>
          <a:p>
            <a:r>
              <a:rPr lang="ru-RU" sz="3000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 допускается привлечение к сверхурочной работе, работе в ночное время, выходные и нерабочие праздничные дни:</a:t>
            </a:r>
            <a:br>
              <a:rPr lang="ru-RU" sz="3000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sz="3000" b="1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2071678"/>
            <a:ext cx="8501122" cy="4643470"/>
          </a:xfrm>
        </p:spPr>
        <p:txBody>
          <a:bodyPr>
            <a:normAutofit fontScale="70000" lnSpcReduction="20000"/>
          </a:bodyPr>
          <a:lstStyle/>
          <a:p>
            <a:pPr lvl="0">
              <a:buFontTx/>
              <a:buChar char="-"/>
            </a:pPr>
            <a:r>
              <a:rPr lang="ru-RU" dirty="0" smtClean="0"/>
              <a:t>беременных </a:t>
            </a:r>
            <a:r>
              <a:rPr lang="ru-RU" dirty="0"/>
              <a:t>женщин</a:t>
            </a:r>
            <a:r>
              <a:rPr lang="ru-RU" dirty="0" smtClean="0"/>
              <a:t>;</a:t>
            </a:r>
            <a:endParaRPr lang="ru-RU" dirty="0"/>
          </a:p>
          <a:p>
            <a:pPr lvl="0">
              <a:buNone/>
            </a:pPr>
            <a:r>
              <a:rPr lang="ru-RU" dirty="0" smtClean="0"/>
              <a:t>-     работников </a:t>
            </a:r>
            <a:r>
              <a:rPr lang="ru-RU" dirty="0"/>
              <a:t>в возрасте до 18 лет, </a:t>
            </a:r>
            <a:endParaRPr lang="ru-RU" dirty="0" smtClean="0"/>
          </a:p>
          <a:p>
            <a:pPr lvl="0">
              <a:buNone/>
            </a:pPr>
            <a:r>
              <a:rPr lang="ru-RU" dirty="0" smtClean="0"/>
              <a:t>за </a:t>
            </a:r>
            <a:r>
              <a:rPr lang="ru-RU" dirty="0"/>
              <a:t>исключением творческих </a:t>
            </a:r>
            <a:r>
              <a:rPr lang="ru-RU" dirty="0" smtClean="0"/>
              <a:t>работников </a:t>
            </a:r>
          </a:p>
          <a:p>
            <a:pPr lvl="0">
              <a:buNone/>
            </a:pPr>
            <a:r>
              <a:rPr lang="ru-RU" dirty="0" smtClean="0"/>
              <a:t>и </a:t>
            </a:r>
            <a:r>
              <a:rPr lang="ru-RU" dirty="0"/>
              <a:t>профессиональных спортсменов </a:t>
            </a:r>
            <a:endParaRPr lang="ru-RU" dirty="0" smtClean="0"/>
          </a:p>
          <a:p>
            <a:pPr lvl="0">
              <a:buNone/>
            </a:pPr>
            <a:r>
              <a:rPr lang="ru-RU" dirty="0" smtClean="0"/>
              <a:t>в </a:t>
            </a:r>
            <a:r>
              <a:rPr lang="ru-RU" dirty="0"/>
              <a:t>соответствии с перечнями работ, </a:t>
            </a:r>
            <a:endParaRPr lang="ru-RU" dirty="0" smtClean="0"/>
          </a:p>
          <a:p>
            <a:pPr lvl="0">
              <a:buNone/>
            </a:pPr>
            <a:r>
              <a:rPr lang="ru-RU" dirty="0" smtClean="0"/>
              <a:t>профессий, должностей </a:t>
            </a:r>
            <a:r>
              <a:rPr lang="ru-RU" dirty="0"/>
              <a:t>работников, </a:t>
            </a:r>
            <a:endParaRPr lang="ru-RU" dirty="0" smtClean="0"/>
          </a:p>
          <a:p>
            <a:pPr lvl="0">
              <a:buNone/>
            </a:pPr>
            <a:r>
              <a:rPr lang="ru-RU" dirty="0" smtClean="0"/>
              <a:t>Утверждаемыми Правительством </a:t>
            </a:r>
            <a:r>
              <a:rPr lang="ru-RU" dirty="0"/>
              <a:t>РФ с учетом мнения Российской </a:t>
            </a:r>
            <a:endParaRPr lang="ru-RU" dirty="0" smtClean="0"/>
          </a:p>
          <a:p>
            <a:pPr lvl="0">
              <a:buNone/>
            </a:pPr>
            <a:r>
              <a:rPr lang="ru-RU" dirty="0" smtClean="0"/>
              <a:t>                                трехсторонней </a:t>
            </a:r>
            <a:r>
              <a:rPr lang="ru-RU" dirty="0"/>
              <a:t>комиссии </a:t>
            </a:r>
            <a:r>
              <a:rPr lang="ru-RU" dirty="0" smtClean="0"/>
              <a:t>по </a:t>
            </a:r>
            <a:r>
              <a:rPr lang="ru-RU" dirty="0"/>
              <a:t>регулированию </a:t>
            </a:r>
            <a:endParaRPr lang="ru-RU" dirty="0" smtClean="0"/>
          </a:p>
          <a:p>
            <a:pPr lvl="0">
              <a:buNone/>
            </a:pPr>
            <a:r>
              <a:rPr lang="ru-RU" dirty="0" smtClean="0"/>
              <a:t>                                                     социально-трудовых </a:t>
            </a:r>
            <a:r>
              <a:rPr lang="ru-RU" dirty="0"/>
              <a:t>отношений;</a:t>
            </a:r>
          </a:p>
          <a:p>
            <a:pPr lvl="0">
              <a:buNone/>
            </a:pPr>
            <a:r>
              <a:rPr lang="ru-RU" dirty="0"/>
              <a:t> </a:t>
            </a:r>
            <a:r>
              <a:rPr lang="ru-RU" dirty="0" smtClean="0"/>
              <a:t>                                                    -   других </a:t>
            </a:r>
            <a:r>
              <a:rPr lang="ru-RU" dirty="0"/>
              <a:t>категорий работников </a:t>
            </a:r>
            <a:endParaRPr lang="ru-RU" dirty="0" smtClean="0"/>
          </a:p>
          <a:p>
            <a:pPr lvl="0">
              <a:buNone/>
            </a:pPr>
            <a:r>
              <a:rPr lang="ru-RU" dirty="0" smtClean="0"/>
              <a:t>                                                                  в соответствии с ТК РФ </a:t>
            </a:r>
          </a:p>
          <a:p>
            <a:pPr lvl="0">
              <a:buNone/>
            </a:pPr>
            <a:r>
              <a:rPr lang="ru-RU" dirty="0" smtClean="0"/>
              <a:t>                                                      и </a:t>
            </a:r>
            <a:r>
              <a:rPr lang="ru-RU" dirty="0"/>
              <a:t>иными </a:t>
            </a:r>
            <a:r>
              <a:rPr lang="ru-RU" dirty="0" smtClean="0"/>
              <a:t>федеральными </a:t>
            </a:r>
            <a:r>
              <a:rPr lang="ru-RU" dirty="0"/>
              <a:t>законами.</a:t>
            </a:r>
          </a:p>
          <a:p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22530" name="Picture 2" descr="H:\Кадр.делопроизводство\after-maternity-leaving-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72132" y="1714488"/>
            <a:ext cx="2714644" cy="2143140"/>
          </a:xfrm>
          <a:prstGeom prst="rect">
            <a:avLst/>
          </a:prstGeom>
          <a:noFill/>
        </p:spPr>
      </p:pic>
      <p:pic>
        <p:nvPicPr>
          <p:cNvPr id="22531" name="Picture 3" descr="H:\Кадр.делопроизводство\приём-на-работу-300x25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4714884"/>
            <a:ext cx="2428892" cy="192880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297106"/>
          </a:xfrm>
        </p:spPr>
        <p:txBody>
          <a:bodyPr>
            <a:noAutofit/>
          </a:bodyPr>
          <a:lstStyle/>
          <a:p>
            <a:r>
              <a:rPr lang="ru-RU" sz="3000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Привлечение к сверхурочной работе, работе в ночное время, выходные и нерабочие праздничные дни во всех случаях может быть только с письменного согласия работника для следующих категорий:</a:t>
            </a:r>
            <a:r>
              <a:rPr lang="ru-RU" sz="3000" dirty="0"/>
              <a:t/>
            </a:r>
            <a:br>
              <a:rPr lang="ru-RU" sz="3000" dirty="0"/>
            </a:br>
            <a:endParaRPr lang="ru-RU" sz="30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643182"/>
            <a:ext cx="8229600" cy="3482981"/>
          </a:xfrm>
        </p:spPr>
        <p:txBody>
          <a:bodyPr>
            <a:normAutofit fontScale="70000" lnSpcReduction="20000"/>
          </a:bodyPr>
          <a:lstStyle/>
          <a:p>
            <a:pPr lvl="0"/>
            <a:r>
              <a:rPr lang="ru-RU" dirty="0"/>
              <a:t>инвалидов;</a:t>
            </a:r>
          </a:p>
          <a:p>
            <a:pPr lvl="0"/>
            <a:r>
              <a:rPr lang="ru-RU" dirty="0"/>
              <a:t>женщин, имеющих детей в возрасте до 3 лет (в соответствии с </a:t>
            </a:r>
            <a:r>
              <a:rPr lang="ru-RU" dirty="0" smtClean="0"/>
              <a:t>медицинским </a:t>
            </a:r>
            <a:r>
              <a:rPr lang="ru-RU" dirty="0"/>
              <a:t>заключением);</a:t>
            </a:r>
          </a:p>
          <a:p>
            <a:pPr lvl="0"/>
            <a:r>
              <a:rPr lang="ru-RU" dirty="0"/>
              <a:t>матерей и отцов, воспитывающих без супруга (супруги) детей в возрасте до 5 лет;</a:t>
            </a:r>
          </a:p>
          <a:p>
            <a:pPr lvl="0"/>
            <a:r>
              <a:rPr lang="ru-RU" dirty="0"/>
              <a:t>опекунов детей в возрасте до 5 лет;</a:t>
            </a:r>
          </a:p>
          <a:p>
            <a:pPr lvl="0"/>
            <a:r>
              <a:rPr lang="ru-RU" dirty="0"/>
              <a:t>работников, имеющих детей-инвалидов;</a:t>
            </a:r>
          </a:p>
          <a:p>
            <a:pPr lvl="0"/>
            <a:r>
              <a:rPr lang="ru-RU" dirty="0"/>
              <a:t>работников, осуществляющих уход за больными членами семьи (в </a:t>
            </a:r>
            <a:r>
              <a:rPr lang="ru-RU" dirty="0" smtClean="0"/>
              <a:t>соответствии </a:t>
            </a:r>
            <a:r>
              <a:rPr lang="ru-RU" dirty="0"/>
              <a:t>с медицинским заключением).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725602"/>
          </a:xfrm>
        </p:spPr>
        <p:txBody>
          <a:bodyPr>
            <a:normAutofit fontScale="90000"/>
          </a:bodyPr>
          <a:lstStyle/>
          <a:p>
            <a:r>
              <a:rPr lang="ru-RU" sz="2800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Работник должен быть ознакомлен в письменной форме с правом отказаться от привлечения к сверхурочной работе, работе в ночное время, выходные и нерабочие праздничные дни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571612"/>
            <a:ext cx="5572132" cy="5286388"/>
          </a:xfrm>
        </p:spPr>
        <p:txBody>
          <a:bodyPr>
            <a:normAutofit fontScale="55000" lnSpcReduction="20000"/>
          </a:bodyPr>
          <a:lstStyle/>
          <a:p>
            <a:pPr>
              <a:buNone/>
            </a:pPr>
            <a:r>
              <a:rPr lang="ru-RU" dirty="0"/>
              <a:t>Данное правило распространяется на следующих работников:</a:t>
            </a:r>
          </a:p>
          <a:p>
            <a:pPr lvl="0"/>
            <a:r>
              <a:rPr lang="ru-RU" dirty="0"/>
              <a:t>инвалидов;</a:t>
            </a:r>
          </a:p>
          <a:p>
            <a:pPr lvl="0"/>
            <a:r>
              <a:rPr lang="ru-RU" dirty="0"/>
              <a:t>женщин, имеющих детей в возрасте до 3 лет;</a:t>
            </a:r>
          </a:p>
          <a:p>
            <a:pPr lvl="0"/>
            <a:r>
              <a:rPr lang="ru-RU" dirty="0"/>
              <a:t>матерей и отцов, воспитывающих без супруга (супруги) детей в возрасте до 5 лет;</a:t>
            </a:r>
          </a:p>
          <a:p>
            <a:pPr lvl="0"/>
            <a:r>
              <a:rPr lang="ru-RU" dirty="0"/>
              <a:t>опекунов детей в возрасте до 5 лет;</a:t>
            </a:r>
          </a:p>
          <a:p>
            <a:pPr lvl="0"/>
            <a:r>
              <a:rPr lang="ru-RU" dirty="0"/>
              <a:t>работников, имеющих детей-инвалидов;</a:t>
            </a:r>
          </a:p>
          <a:p>
            <a:pPr lvl="0"/>
            <a:r>
              <a:rPr lang="ru-RU" dirty="0"/>
              <a:t>работников, осуществляющих уход за больными членами семьи (в </a:t>
            </a:r>
            <a:r>
              <a:rPr lang="ru-RU" dirty="0" smtClean="0"/>
              <a:t>соответствии </a:t>
            </a:r>
            <a:r>
              <a:rPr lang="ru-RU" dirty="0"/>
              <a:t>с медицинским заключением</a:t>
            </a:r>
            <a:r>
              <a:rPr lang="ru-RU" dirty="0" smtClean="0"/>
              <a:t>).</a:t>
            </a:r>
          </a:p>
          <a:p>
            <a:pPr lvl="0">
              <a:buNone/>
            </a:pPr>
            <a:endParaRPr lang="ru-RU" dirty="0" smtClean="0"/>
          </a:p>
          <a:p>
            <a:pPr marL="514350" indent="-514350">
              <a:buAutoNum type="arabicPeriod"/>
            </a:pPr>
            <a:r>
              <a:rPr lang="ru-RU" dirty="0" smtClean="0"/>
              <a:t>Направляем </a:t>
            </a:r>
            <a:r>
              <a:rPr lang="ru-RU" dirty="0"/>
              <a:t>работнику уведомление о праве отказаться от привлечения к сверхурочной работе (</a:t>
            </a:r>
            <a:r>
              <a:rPr lang="ru-RU" dirty="0" err="1"/>
              <a:t>работе</a:t>
            </a:r>
            <a:r>
              <a:rPr lang="ru-RU" dirty="0"/>
              <a:t> в ночное время, выходные или нерабочие праздничные дни</a:t>
            </a:r>
            <a:r>
              <a:rPr lang="ru-RU" dirty="0" smtClean="0"/>
              <a:t>)</a:t>
            </a:r>
          </a:p>
          <a:p>
            <a:pPr marL="514350" indent="-514350">
              <a:buFont typeface="Arial" pitchFamily="34" charset="0"/>
              <a:buAutoNum type="arabicPeriod"/>
            </a:pPr>
            <a:r>
              <a:rPr lang="ru-RU" dirty="0"/>
              <a:t>Получить от работника расписку в том, что он ознакомлен со своим правом отказаться от привлечения к сверхурочной работе (</a:t>
            </a:r>
            <a:r>
              <a:rPr lang="ru-RU" dirty="0" err="1"/>
              <a:t>работе</a:t>
            </a:r>
            <a:r>
              <a:rPr lang="ru-RU" dirty="0"/>
              <a:t> в ночное время, выходные и нерабочие праздничные дни</a:t>
            </a:r>
            <a:r>
              <a:rPr lang="ru-RU" dirty="0" smtClean="0"/>
              <a:t>)</a:t>
            </a:r>
            <a:endParaRPr lang="ru-RU" dirty="0"/>
          </a:p>
          <a:p>
            <a:pPr lvl="0">
              <a:buNone/>
            </a:pPr>
            <a:endParaRPr lang="ru-RU" dirty="0"/>
          </a:p>
          <a:p>
            <a:endParaRPr lang="ru-RU" dirty="0"/>
          </a:p>
        </p:txBody>
      </p:sp>
      <p:graphicFrame>
        <p:nvGraphicFramePr>
          <p:cNvPr id="16386" name="Object 2"/>
          <p:cNvGraphicFramePr>
            <a:graphicFrameLocks noChangeAspect="1"/>
          </p:cNvGraphicFramePr>
          <p:nvPr/>
        </p:nvGraphicFramePr>
        <p:xfrm>
          <a:off x="5286380" y="1643050"/>
          <a:ext cx="3643306" cy="5000660"/>
        </p:xfrm>
        <a:graphic>
          <a:graphicData uri="http://schemas.openxmlformats.org/presentationml/2006/ole">
            <p:oleObj spid="_x0000_s1026" name="Document" r:id="rId3" imgW="5155405" imgH="7765100" progId="Word.Document.8">
              <p:embed/>
            </p:oleObj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654164"/>
          </a:xfrm>
        </p:spPr>
        <p:txBody>
          <a:bodyPr>
            <a:normAutofit fontScale="90000"/>
          </a:bodyPr>
          <a:lstStyle/>
          <a:p>
            <a:r>
              <a:rPr lang="ru-RU" sz="2800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Наличие обстоятельств, при которых допускается привлечение работника к сверхурочной работе (</a:t>
            </a:r>
            <a:r>
              <a:rPr lang="ru-RU" sz="2800" b="1" dirty="0" err="1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работе</a:t>
            </a:r>
            <a:r>
              <a:rPr lang="ru-RU" sz="2800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в выходные и нерабочие праздничные дни), должно быть надлежащим образом зафиксировано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714488"/>
            <a:ext cx="4000528" cy="4786346"/>
          </a:xfrm>
        </p:spPr>
        <p:txBody>
          <a:bodyPr>
            <a:normAutofit fontScale="55000" lnSpcReduction="20000"/>
          </a:bodyPr>
          <a:lstStyle/>
          <a:p>
            <a:pPr>
              <a:buNone/>
            </a:pPr>
            <a:r>
              <a:rPr lang="ru-RU" dirty="0"/>
              <a:t>Случаи, при которых работодателю необходимо привлекать работника к </a:t>
            </a:r>
            <a:r>
              <a:rPr lang="ru-RU" dirty="0" smtClean="0"/>
              <a:t>сверхурочной </a:t>
            </a:r>
            <a:r>
              <a:rPr lang="ru-RU" dirty="0"/>
              <a:t>работе, работе в выходные или нерабочие праздничные дни, должны быть подтверждены соответствующим документом. 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>Как </a:t>
            </a:r>
            <a:r>
              <a:rPr lang="ru-RU" dirty="0"/>
              <a:t>правило, документом, подтверждающим необходимость привлечения работника к сверхурочной работе (</a:t>
            </a:r>
            <a:r>
              <a:rPr lang="ru-RU" dirty="0" err="1"/>
              <a:t>работе</a:t>
            </a:r>
            <a:r>
              <a:rPr lang="ru-RU" dirty="0"/>
              <a:t> в выходные или нерабочие праздничные дни), является </a:t>
            </a:r>
            <a:r>
              <a:rPr lang="ru-RU" i="1" dirty="0" smtClean="0"/>
              <a:t>докладная </a:t>
            </a:r>
            <a:r>
              <a:rPr lang="ru-RU" i="1" dirty="0"/>
              <a:t>записка </a:t>
            </a:r>
            <a:r>
              <a:rPr lang="ru-RU" dirty="0"/>
              <a:t>руководителя структурного подразделения (непосредственного руководителя работ). 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>Решение </a:t>
            </a:r>
            <a:r>
              <a:rPr lang="ru-RU" dirty="0"/>
              <a:t>руководителя должно быть оформлено в виде резолюции на докладной записке.</a:t>
            </a:r>
          </a:p>
          <a:p>
            <a:endParaRPr lang="ru-RU" dirty="0"/>
          </a:p>
        </p:txBody>
      </p:sp>
      <p:graphicFrame>
        <p:nvGraphicFramePr>
          <p:cNvPr id="17410" name="Object 2"/>
          <p:cNvGraphicFramePr>
            <a:graphicFrameLocks noChangeAspect="1"/>
          </p:cNvGraphicFramePr>
          <p:nvPr/>
        </p:nvGraphicFramePr>
        <p:xfrm>
          <a:off x="4714876" y="1714488"/>
          <a:ext cx="3857652" cy="4857784"/>
        </p:xfrm>
        <a:graphic>
          <a:graphicData uri="http://schemas.openxmlformats.org/presentationml/2006/ole">
            <p:oleObj spid="_x0000_s2050" name="Document" r:id="rId3" imgW="5605906" imgH="7516331" progId="Word.Document.8">
              <p:embed/>
            </p:oleObj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162</TotalTime>
  <Words>4205</Words>
  <Application>Microsoft Office PowerPoint</Application>
  <PresentationFormat>Экран (4:3)</PresentationFormat>
  <Paragraphs>234</Paragraphs>
  <Slides>31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31</vt:i4>
      </vt:variant>
    </vt:vector>
  </HeadingPairs>
  <TitlesOfParts>
    <vt:vector size="33" baseType="lpstr">
      <vt:lpstr>Тема Office</vt:lpstr>
      <vt:lpstr>Document</vt:lpstr>
      <vt:lpstr>Рабочее время</vt:lpstr>
      <vt:lpstr>Рабочее время - это время, в течение которого работник в соответствии с правилами внутреннего трудового распорядка и условиями трудового договора должен исполнять трудовые обязанности, а также иные периоды времени, которые в соответствии с ТК РФ, другими федеральными законами и иными нормативными правовыми актами относятся к рабочему времени.</vt:lpstr>
      <vt:lpstr>Слайд 3</vt:lpstr>
      <vt:lpstr>Слайд 4</vt:lpstr>
      <vt:lpstr>Слайд 5</vt:lpstr>
      <vt:lpstr>Не допускается привлечение к сверхурочной работе, работе в ночное время, выходные и нерабочие праздничные дни: </vt:lpstr>
      <vt:lpstr>Привлечение к сверхурочной работе, работе в ночное время, выходные и нерабочие праздничные дни во всех случаях может быть только с письменного согласия работника для следующих категорий: </vt:lpstr>
      <vt:lpstr>Работник должен быть ознакомлен в письменной форме с правом отказаться от привлечения к сверхурочной работе, работе в ночное время, выходные и нерабочие праздничные дни </vt:lpstr>
      <vt:lpstr>Наличие обстоятельств, при которых допускается привлечение работника к сверхурочной работе (работе в выходные и нерабочие праздничные дни), должно быть надлежащим образом зафиксировано </vt:lpstr>
      <vt:lpstr>Приказ (распоряжение) о привлечении работника к сверхурочной работе, работе в выходные или нерабочие праздничные дни должен быть надлежащим образом оформлен </vt:lpstr>
      <vt:lpstr>Должно быть учтено мнение  соответствующего органа </vt:lpstr>
      <vt:lpstr>Сокращенное рабочее время ст. 92 ТК РФ</vt:lpstr>
      <vt:lpstr>Для определенных категорий работников, занятых на работах с вредными, опасными или тяжелыми условиями труда, сокращенная продолжительность рабочего времени установлена помимо оценки  на основании специальных норм. </vt:lpstr>
      <vt:lpstr>Неполное рабочее время</vt:lpstr>
      <vt:lpstr>Неполное рабочее время может устанавливаться не только по просьбе работника и в его интересах, но и по инициативе работодателя.</vt:lpstr>
      <vt:lpstr>Сверхурочная работа</vt:lpstr>
      <vt:lpstr>1. Привлечение к сверхурочной работе с письменного согласия работника </vt:lpstr>
      <vt:lpstr>2. Привлечение к сверхурочной работе без письменного согласия работника </vt:lpstr>
      <vt:lpstr>Ненормированный рабочий день ст.101 ТК РФ</vt:lpstr>
      <vt:lpstr>Слайд 20</vt:lpstr>
      <vt:lpstr>Работа в ночное время</vt:lpstr>
      <vt:lpstr>Работа в выходные и праздничные дни</vt:lpstr>
      <vt:lpstr>1. Привлечение работника к работе в выходные или нерабочие праздничные дни с письменного согласия работника </vt:lpstr>
      <vt:lpstr>2. Привлечение работника к работе в выходные или нерабочие праздничные дни без его письменного согласия</vt:lpstr>
      <vt:lpstr>3. Привлечение работников в выходные и нерабочие праздничные дни для производства работ, приостановка которых невозможна по производственно-техническим условиям (непрерывно действующие организации), работ, вызываемых необходимостью обслуживания населения, а также неотложных ремонтных и погрузочно-разгрузочных работ </vt:lpstr>
      <vt:lpstr>Сменная работа</vt:lpstr>
      <vt:lpstr>Слайд 27</vt:lpstr>
      <vt:lpstr>Суммированный учет рабочего времени</vt:lpstr>
      <vt:lpstr>Работа в режиме гибкого рабочего времени  ст. 102 ТК РФ</vt:lpstr>
      <vt:lpstr>Слайд 30</vt:lpstr>
      <vt:lpstr>Разделение рабочего дня на части</vt:lpstr>
    </vt:vector>
  </TitlesOfParts>
  <Company>wotk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Рабочее время</dc:title>
  <dc:creator>Елена Ю. Выдрина</dc:creator>
  <cp:lastModifiedBy>EVidrina</cp:lastModifiedBy>
  <cp:revision>89</cp:revision>
  <dcterms:created xsi:type="dcterms:W3CDTF">2013-12-10T12:40:31Z</dcterms:created>
  <dcterms:modified xsi:type="dcterms:W3CDTF">2018-06-07T12:27:36Z</dcterms:modified>
  <cp:contentStatus>Окончательное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MarkAsFinal">
    <vt:bool>true</vt:bool>
  </property>
</Properties>
</file>